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98" r:id="rId3"/>
    <p:sldMasterId id="2147483710" r:id="rId4"/>
  </p:sldMasterIdLst>
  <p:notesMasterIdLst>
    <p:notesMasterId r:id="rId50"/>
  </p:notesMasterIdLst>
  <p:sldIdLst>
    <p:sldId id="256" r:id="rId5"/>
    <p:sldId id="514" r:id="rId6"/>
    <p:sldId id="515" r:id="rId7"/>
    <p:sldId id="526" r:id="rId8"/>
    <p:sldId id="418" r:id="rId9"/>
    <p:sldId id="521" r:id="rId10"/>
    <p:sldId id="519" r:id="rId11"/>
    <p:sldId id="474" r:id="rId12"/>
    <p:sldId id="441" r:id="rId13"/>
    <p:sldId id="522" r:id="rId14"/>
    <p:sldId id="525" r:id="rId15"/>
    <p:sldId id="434" r:id="rId16"/>
    <p:sldId id="421" r:id="rId17"/>
    <p:sldId id="534" r:id="rId18"/>
    <p:sldId id="422" r:id="rId19"/>
    <p:sldId id="528" r:id="rId20"/>
    <p:sldId id="507" r:id="rId21"/>
    <p:sldId id="508" r:id="rId22"/>
    <p:sldId id="509" r:id="rId23"/>
    <p:sldId id="423" r:id="rId24"/>
    <p:sldId id="535" r:id="rId25"/>
    <p:sldId id="424" r:id="rId26"/>
    <p:sldId id="533" r:id="rId27"/>
    <p:sldId id="478" r:id="rId28"/>
    <p:sldId id="536" r:id="rId29"/>
    <p:sldId id="461" r:id="rId30"/>
    <p:sldId id="532" r:id="rId31"/>
    <p:sldId id="531" r:id="rId32"/>
    <p:sldId id="530" r:id="rId33"/>
    <p:sldId id="352" r:id="rId34"/>
    <p:sldId id="442" r:id="rId35"/>
    <p:sldId id="458" r:id="rId36"/>
    <p:sldId id="361" r:id="rId37"/>
    <p:sldId id="479" r:id="rId38"/>
    <p:sldId id="480" r:id="rId39"/>
    <p:sldId id="481" r:id="rId40"/>
    <p:sldId id="485" r:id="rId41"/>
    <p:sldId id="486" r:id="rId42"/>
    <p:sldId id="483" r:id="rId43"/>
    <p:sldId id="488" r:id="rId44"/>
    <p:sldId id="487" r:id="rId45"/>
    <p:sldId id="469" r:id="rId46"/>
    <p:sldId id="510" r:id="rId47"/>
    <p:sldId id="289" r:id="rId48"/>
    <p:sldId id="527"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e Stone" initials="ZS" lastIdx="2" clrIdx="0">
    <p:extLst>
      <p:ext uri="{19B8F6BF-5375-455C-9EA6-DF929625EA0E}">
        <p15:presenceInfo xmlns:p15="http://schemas.microsoft.com/office/powerpoint/2012/main" userId="ecd519e82100c7ee" providerId="Windows Live"/>
      </p:ext>
    </p:extLst>
  </p:cmAuthor>
  <p:cmAuthor id="2" name="Jeffrey Owen Hanson" initials="JOH" lastIdx="1"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A8"/>
    <a:srgbClr val="161616"/>
    <a:srgbClr val="151515"/>
    <a:srgbClr val="E6E6E6"/>
    <a:srgbClr val="B5A642"/>
    <a:srgbClr val="47411A"/>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varScale="1">
        <p:scale>
          <a:sx n="85" d="100"/>
          <a:sy n="85"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18"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9"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0"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1" name="PlaceHolder 5"/>
          <p:cNvSpPr>
            <a:spLocks noGrp="1"/>
          </p:cNvSpPr>
          <p:nvPr>
            <p:ph type="sldNum"/>
          </p:nvPr>
        </p:nvSpPr>
        <p:spPr>
          <a:xfrm>
            <a:off x="4399200" y="9555480"/>
            <a:ext cx="3372840" cy="502560"/>
          </a:xfrm>
          <a:prstGeom prst="rect">
            <a:avLst/>
          </a:prstGeom>
        </p:spPr>
        <p:txBody>
          <a:bodyPr lIns="0" tIns="0" rIns="0" bIns="0" anchor="b"/>
          <a:lstStyle/>
          <a:p>
            <a:pPr algn="r"/>
            <a:fld id="{F08D1666-8CA5-49D1-A8F6-7CDDBF498F8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not all remaining habitat can be preserved</a:t>
            </a:r>
          </a:p>
          <a:p>
            <a:r>
              <a:rPr lang="en-AU" dirty="0"/>
              <a:t>- achieve conservation objectives for minimal cost</a:t>
            </a:r>
          </a:p>
          <a:p>
            <a:r>
              <a:rPr lang="en-AU" dirty="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9</a:t>
            </a:fld>
            <a:endParaRPr lang="en-AU"/>
          </a:p>
        </p:txBody>
      </p:sp>
    </p:spTree>
    <p:extLst>
      <p:ext uri="{BB962C8B-B14F-4D97-AF65-F5344CB8AC3E}">
        <p14:creationId xmlns:p14="http://schemas.microsoft.com/office/powerpoint/2010/main" val="70109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not all remaining habitat can be preserved</a:t>
            </a:r>
          </a:p>
          <a:p>
            <a:r>
              <a:rPr lang="en-AU" dirty="0"/>
              <a:t>- achieve conservation objectives for minimal cost</a:t>
            </a:r>
          </a:p>
          <a:p>
            <a:r>
              <a:rPr lang="en-AU" dirty="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10</a:t>
            </a:fld>
            <a:endParaRPr lang="en-AU"/>
          </a:p>
        </p:txBody>
      </p:sp>
    </p:spTree>
    <p:extLst>
      <p:ext uri="{BB962C8B-B14F-4D97-AF65-F5344CB8AC3E}">
        <p14:creationId xmlns:p14="http://schemas.microsoft.com/office/powerpoint/2010/main" val="829320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not all remaining habitat can be preserved</a:t>
            </a:r>
          </a:p>
          <a:p>
            <a:r>
              <a:rPr lang="en-AU" dirty="0"/>
              <a:t>- achieve conservation objectives for minimal cost</a:t>
            </a:r>
          </a:p>
          <a:p>
            <a:r>
              <a:rPr lang="en-AU" dirty="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11</a:t>
            </a:fld>
            <a:endParaRPr lang="en-AU"/>
          </a:p>
        </p:txBody>
      </p:sp>
    </p:spTree>
    <p:extLst>
      <p:ext uri="{BB962C8B-B14F-4D97-AF65-F5344CB8AC3E}">
        <p14:creationId xmlns:p14="http://schemas.microsoft.com/office/powerpoint/2010/main" val="815500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4E95D-E11A-4D61-AA35-B3ECB22C38A2}" type="slidenum">
              <a:rPr lang="en-AU" smtClean="0"/>
              <a:t>16</a:t>
            </a:fld>
            <a:endParaRPr lang="en-AU"/>
          </a:p>
        </p:txBody>
      </p:sp>
    </p:spTree>
    <p:extLst>
      <p:ext uri="{BB962C8B-B14F-4D97-AF65-F5344CB8AC3E}">
        <p14:creationId xmlns:p14="http://schemas.microsoft.com/office/powerpoint/2010/main" val="1375684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4E95D-E11A-4D61-AA35-B3ECB22C38A2}" type="slidenum">
              <a:rPr lang="en-AU" smtClean="0"/>
              <a:t>25</a:t>
            </a:fld>
            <a:endParaRPr lang="en-AU"/>
          </a:p>
        </p:txBody>
      </p:sp>
    </p:spTree>
    <p:extLst>
      <p:ext uri="{BB962C8B-B14F-4D97-AF65-F5344CB8AC3E}">
        <p14:creationId xmlns:p14="http://schemas.microsoft.com/office/powerpoint/2010/main" val="2709824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44</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7"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8"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0"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1"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2"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3"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dirty="0">
              <a:solidFill>
                <a:srgbClr val="FFFFFF"/>
              </a:solidFill>
              <a:uFill>
                <a:solidFill>
                  <a:srgbClr val="FFFFFF"/>
                </a:solidFill>
              </a:uFill>
              <a:latin typeface="Calibri"/>
            </a:endParaRPr>
          </a:p>
        </p:txBody>
      </p:sp>
      <p:sp>
        <p:nvSpPr>
          <p:cNvPr id="35"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6"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37" name="Picture 36"/>
          <p:cNvPicPr/>
          <p:nvPr/>
        </p:nvPicPr>
        <p:blipFill>
          <a:blip r:embed="rId2"/>
          <a:stretch/>
        </p:blipFill>
        <p:spPr>
          <a:xfrm>
            <a:off x="2443680" y="1200240"/>
            <a:ext cx="4255920" cy="3394080"/>
          </a:xfrm>
          <a:prstGeom prst="rect">
            <a:avLst/>
          </a:prstGeom>
          <a:ln>
            <a:noFill/>
          </a:ln>
        </p:spPr>
      </p:pic>
      <p:pic>
        <p:nvPicPr>
          <p:cNvPr id="38" name="Picture 37"/>
          <p:cNvPicPr/>
          <p:nvPr/>
        </p:nvPicPr>
        <p:blipFill>
          <a:blip r:embed="rId2"/>
          <a:stretch/>
        </p:blipFill>
        <p:spPr>
          <a:xfrm>
            <a:off x="2443680" y="1200240"/>
            <a:ext cx="4255920" cy="339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18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4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4594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625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80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988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981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4102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197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238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79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4586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9576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7010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9520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57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6874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8"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3043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5434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4715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9525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26502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8741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5"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4112346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7"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5258170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0"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613868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114303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0"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1"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867111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4"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5"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6"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2765331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8"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9"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0"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608646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2"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3"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4"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6903374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6"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7"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1963333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9"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2"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050797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4"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5"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76" name="Picture 75"/>
          <p:cNvPicPr/>
          <p:nvPr/>
        </p:nvPicPr>
        <p:blipFill>
          <a:blip r:embed="rId2"/>
          <a:stretch/>
        </p:blipFill>
        <p:spPr>
          <a:xfrm>
            <a:off x="2443680" y="1200240"/>
            <a:ext cx="4255920" cy="3394080"/>
          </a:xfrm>
          <a:prstGeom prst="rect">
            <a:avLst/>
          </a:prstGeom>
          <a:ln>
            <a:noFill/>
          </a:ln>
        </p:spPr>
      </p:pic>
      <p:pic>
        <p:nvPicPr>
          <p:cNvPr id="77" name="Picture 76"/>
          <p:cNvPicPr/>
          <p:nvPr/>
        </p:nvPicPr>
        <p:blipFill>
          <a:blip r:embed="rId2"/>
          <a:stretch/>
        </p:blipFill>
        <p:spPr>
          <a:xfrm>
            <a:off x="2443680" y="1200240"/>
            <a:ext cx="4255920" cy="3394080"/>
          </a:xfrm>
          <a:prstGeom prst="rect">
            <a:avLst/>
          </a:prstGeom>
          <a:ln>
            <a:noFill/>
          </a:ln>
        </p:spPr>
      </p:pic>
    </p:spTree>
    <p:extLst>
      <p:ext uri="{BB962C8B-B14F-4D97-AF65-F5344CB8AC3E}">
        <p14:creationId xmlns:p14="http://schemas.microsoft.com/office/powerpoint/2010/main" val="3226538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5"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6"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7"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3"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4"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5"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597680"/>
            <a:ext cx="7772040" cy="110232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FB061743-D104-4342-92DB-595A49178A68}"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dirty="0">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2400" b="0" strike="noStrike" spc="-1" dirty="0">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2000" b="0" strike="noStrike" spc="-1" dirty="0">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4072130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832807"/>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40" name="PlaceHolder 2"/>
          <p:cNvSpPr>
            <a:spLocks noGrp="1"/>
          </p:cNvSpPr>
          <p:nvPr>
            <p:ph type="body"/>
          </p:nvPr>
        </p:nvSpPr>
        <p:spPr>
          <a:xfrm>
            <a:off x="457200" y="1200240"/>
            <a:ext cx="8229240" cy="3394080"/>
          </a:xfrm>
          <a:prstGeom prst="rect">
            <a:avLst/>
          </a:prstGeom>
        </p:spPr>
        <p:txBody>
          <a:bodyPr/>
          <a:lstStyle/>
          <a:p>
            <a:pPr marL="432000" indent="-324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32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3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Sixth Outline Level</a:t>
            </a:r>
          </a:p>
          <a:p>
            <a:pPr marL="343080" indent="-342720">
              <a:lnSpc>
                <a:spcPct val="100000"/>
              </a:lnSpc>
              <a:buClr>
                <a:srgbClr val="FFFFFF"/>
              </a:buClr>
              <a:buFont typeface="Arial"/>
              <a:buChar char="•"/>
            </a:pPr>
            <a:r>
              <a:rPr lang="en-US" sz="3200" b="0" strike="noStrike" spc="-1">
                <a:solidFill>
                  <a:srgbClr val="FFFFFF"/>
                </a:solidFill>
                <a:uFill>
                  <a:solidFill>
                    <a:srgbClr val="FFFFFF"/>
                  </a:solidFill>
                </a:uFill>
                <a:latin typeface="Calibri"/>
              </a:rPr>
              <a:t>Seventh Outline LevelClick to edit Master text styles</a:t>
            </a:r>
          </a:p>
          <a:p>
            <a:pPr marL="743040" lvl="1" indent="-285480">
              <a:lnSpc>
                <a:spcPct val="100000"/>
              </a:lnSpc>
              <a:buClr>
                <a:srgbClr val="FFFFFF"/>
              </a:buClr>
              <a:buFont typeface="Arial"/>
              <a:buChar char="–"/>
            </a:pPr>
            <a:r>
              <a:rPr lang="en-US" sz="2800" b="0" strike="noStrike" spc="-1">
                <a:solidFill>
                  <a:srgbClr val="FFFFFF"/>
                </a:solidFill>
                <a:uFill>
                  <a:solidFill>
                    <a:srgbClr val="FFFFFF"/>
                  </a:solidFill>
                </a:uFill>
                <a:latin typeface="Calibri"/>
              </a:rPr>
              <a:t>Second level</a:t>
            </a:r>
            <a:endParaRPr lang="en-US" sz="3200" b="0" strike="noStrike" spc="-1">
              <a:solidFill>
                <a:srgbClr val="FFFFFF"/>
              </a:solidFill>
              <a:uFill>
                <a:solidFill>
                  <a:srgbClr val="FFFFFF"/>
                </a:solidFill>
              </a:uFill>
              <a:latin typeface="Calibri"/>
            </a:endParaRPr>
          </a:p>
          <a:p>
            <a:pPr marL="1143000" lvl="2" indent="-228240">
              <a:lnSpc>
                <a:spcPct val="100000"/>
              </a:lnSpc>
              <a:buClr>
                <a:srgbClr val="FFFFFF"/>
              </a:buClr>
              <a:buFont typeface="Arial"/>
              <a:buChar char="•"/>
            </a:pPr>
            <a:r>
              <a:rPr lang="en-US" sz="2400" b="0" strike="noStrike" spc="-1">
                <a:solidFill>
                  <a:srgbClr val="FFFFFF"/>
                </a:solidFill>
                <a:uFill>
                  <a:solidFill>
                    <a:srgbClr val="FFFFFF"/>
                  </a:solidFill>
                </a:uFill>
                <a:latin typeface="Calibri"/>
              </a:rPr>
              <a:t>Third level</a:t>
            </a:r>
            <a:endParaRPr lang="en-US" sz="3200" b="0" strike="noStrike" spc="-1">
              <a:solidFill>
                <a:srgbClr val="FFFFFF"/>
              </a:solidFill>
              <a:uFill>
                <a:solidFill>
                  <a:srgbClr val="FFFFFF"/>
                </a:solidFill>
              </a:uFill>
              <a:latin typeface="Calibri"/>
            </a:endParaRPr>
          </a:p>
          <a:p>
            <a:pPr marL="1600200" lvl="3"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Fourth level</a:t>
            </a:r>
            <a:endParaRPr lang="en-US" sz="3200" b="0" strike="noStrike" spc="-1">
              <a:solidFill>
                <a:srgbClr val="FFFFFF"/>
              </a:solidFill>
              <a:uFill>
                <a:solidFill>
                  <a:srgbClr val="FFFFFF"/>
                </a:solidFill>
              </a:uFill>
              <a:latin typeface="Calibri"/>
            </a:endParaRPr>
          </a:p>
          <a:p>
            <a:pPr marL="2057400" lvl="4"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Fifth level</a:t>
            </a:r>
            <a:endParaRPr lang="en-US" sz="3200" b="0" strike="noStrike" spc="-1">
              <a:solidFill>
                <a:srgbClr val="FFFFFF"/>
              </a:solidFill>
              <a:uFill>
                <a:solidFill>
                  <a:srgbClr val="FFFFFF"/>
                </a:solidFill>
              </a:uFill>
              <a:latin typeface="Calibri"/>
            </a:endParaRPr>
          </a:p>
        </p:txBody>
      </p:sp>
      <p:sp>
        <p:nvSpPr>
          <p:cNvPr id="41" name="PlaceHolder 3"/>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42" name="PlaceHolder 4"/>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3" name="PlaceHolder 5"/>
          <p:cNvSpPr>
            <a:spLocks noGrp="1"/>
          </p:cNvSpPr>
          <p:nvPr>
            <p:ph type="sldNum"/>
          </p:nvPr>
        </p:nvSpPr>
        <p:spPr>
          <a:xfrm>
            <a:off x="6553080" y="4767120"/>
            <a:ext cx="2133360" cy="273600"/>
          </a:xfrm>
          <a:prstGeom prst="rect">
            <a:avLst/>
          </a:prstGeom>
        </p:spPr>
        <p:txBody>
          <a:bodyPr anchor="ctr"/>
          <a:lstStyle/>
          <a:p>
            <a:pPr algn="r">
              <a:lnSpc>
                <a:spcPct val="100000"/>
              </a:lnSpc>
            </a:pPr>
            <a:fld id="{FA27F9FE-850B-4464-9AC1-121A1ADC59CD}"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407410112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30.jpe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14.xml"/><Relationship Id="rId5" Type="http://schemas.openxmlformats.org/officeDocument/2006/relationships/image" Target="../media/image34.jpe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3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120600" y="233522"/>
            <a:ext cx="8902800" cy="1168057"/>
          </a:xfrm>
          <a:prstGeom prst="rect">
            <a:avLst/>
          </a:prstGeom>
          <a:noFill/>
          <a:ln>
            <a:noFill/>
          </a:ln>
        </p:spPr>
        <p:txBody>
          <a:bodyPr anchor="ctr"/>
          <a:lstStyle/>
          <a:p>
            <a:pPr algn="ctr">
              <a:lnSpc>
                <a:spcPct val="100000"/>
              </a:lnSpc>
            </a:pPr>
            <a:r>
              <a:rPr lang="en-US" sz="4400" b="1" strike="noStrike" spc="-1" dirty="0">
                <a:solidFill>
                  <a:srgbClr val="FFFFFF"/>
                </a:solidFill>
                <a:uFill>
                  <a:solidFill>
                    <a:srgbClr val="FFFFFF"/>
                  </a:solidFill>
                </a:uFill>
                <a:latin typeface="+mj-lt"/>
              </a:rPr>
              <a:t>Conservation science (196.315) Reserve selection</a:t>
            </a:r>
            <a:endParaRPr lang="en-US" sz="1800" b="0" strike="noStrike" spc="-1" dirty="0">
              <a:solidFill>
                <a:srgbClr val="FFFFFF"/>
              </a:solidFill>
              <a:uFill>
                <a:solidFill>
                  <a:srgbClr val="FFFFFF"/>
                </a:solidFill>
              </a:uFill>
              <a:latin typeface="+mj-lt"/>
            </a:endParaRPr>
          </a:p>
        </p:txBody>
      </p:sp>
      <p:sp>
        <p:nvSpPr>
          <p:cNvPr id="123" name="TextShape 2"/>
          <p:cNvSpPr txBox="1"/>
          <p:nvPr/>
        </p:nvSpPr>
        <p:spPr>
          <a:xfrm>
            <a:off x="791820" y="4325894"/>
            <a:ext cx="7560360" cy="746109"/>
          </a:xfrm>
          <a:prstGeom prst="rect">
            <a:avLst/>
          </a:prstGeom>
          <a:noFill/>
          <a:ln>
            <a:noFill/>
          </a:ln>
        </p:spPr>
        <p:txBody>
          <a:bodyPr/>
          <a:lstStyle/>
          <a:p>
            <a:pPr algn="ctr">
              <a:lnSpc>
                <a:spcPct val="100000"/>
              </a:lnSpc>
            </a:pPr>
            <a:r>
              <a:rPr lang="en-US" sz="4000" b="0" strike="noStrike" spc="-1" dirty="0">
                <a:solidFill>
                  <a:srgbClr val="BFBFBF"/>
                </a:solidFill>
                <a:uFill>
                  <a:solidFill>
                    <a:srgbClr val="FFFFFF"/>
                  </a:solidFill>
                </a:uFill>
                <a:latin typeface="Calibri"/>
              </a:rPr>
              <a:t>Jeffrey Hanson</a:t>
            </a:r>
            <a:endParaRPr lang="en-US" sz="3200" b="0" strike="noStrike" spc="-1" dirty="0">
              <a:solidFill>
                <a:srgbClr val="FFFFFF"/>
              </a:solidFill>
              <a:uFill>
                <a:solidFill>
                  <a:srgbClr val="FFFFFF"/>
                </a:solidFill>
              </a:uFill>
              <a:latin typeface="Arial"/>
            </a:endParaRPr>
          </a:p>
        </p:txBody>
      </p:sp>
      <p:pic>
        <p:nvPicPr>
          <p:cNvPr id="128" name="Picture 2"/>
          <p:cNvPicPr/>
          <p:nvPr/>
        </p:nvPicPr>
        <p:blipFill>
          <a:blip r:embed="rId2"/>
          <a:stretch/>
        </p:blipFill>
        <p:spPr>
          <a:xfrm>
            <a:off x="2592180" y="1646720"/>
            <a:ext cx="3959640" cy="247464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584" y="72843"/>
            <a:ext cx="8229600" cy="857250"/>
          </a:xfrm>
        </p:spPr>
        <p:txBody>
          <a:bodyPr>
            <a:normAutofit/>
          </a:bodyPr>
          <a:lstStyle/>
          <a:p>
            <a:r>
              <a:rPr lang="en-AU" b="1" dirty="0"/>
              <a:t>Reserve selection</a:t>
            </a:r>
          </a:p>
        </p:txBody>
      </p:sp>
      <p:grpSp>
        <p:nvGrpSpPr>
          <p:cNvPr id="14" name="Group 13"/>
          <p:cNvGrpSpPr/>
          <p:nvPr/>
        </p:nvGrpSpPr>
        <p:grpSpPr>
          <a:xfrm>
            <a:off x="4155780" y="1206104"/>
            <a:ext cx="4426168" cy="3535846"/>
            <a:chOff x="4209306" y="1245600"/>
            <a:chExt cx="4380294" cy="3499200"/>
          </a:xfrm>
        </p:grpSpPr>
        <p:sp>
          <p:nvSpPr>
            <p:cNvPr id="15" name="Rectangle 14"/>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21" name="Group 20"/>
            <p:cNvGrpSpPr/>
            <p:nvPr/>
          </p:nvGrpSpPr>
          <p:grpSpPr>
            <a:xfrm>
              <a:off x="6257784" y="3791251"/>
              <a:ext cx="785385" cy="659723"/>
              <a:chOff x="6919200" y="3362400"/>
              <a:chExt cx="785385" cy="659723"/>
            </a:xfrm>
          </p:grpSpPr>
          <p:sp>
            <p:nvSpPr>
              <p:cNvPr id="43" name="Oval 42"/>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22" name="Oval 21"/>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25" name="Oval 24"/>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27" name="Group 26"/>
            <p:cNvGrpSpPr/>
            <p:nvPr/>
          </p:nvGrpSpPr>
          <p:grpSpPr>
            <a:xfrm>
              <a:off x="6032665" y="1320117"/>
              <a:ext cx="919679" cy="772531"/>
              <a:chOff x="6032665" y="1320117"/>
              <a:chExt cx="919679" cy="772531"/>
            </a:xfrm>
          </p:grpSpPr>
          <p:sp>
            <p:nvSpPr>
              <p:cNvPr id="41" name="Oval 40"/>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28" name="Group 27"/>
            <p:cNvGrpSpPr/>
            <p:nvPr/>
          </p:nvGrpSpPr>
          <p:grpSpPr>
            <a:xfrm>
              <a:off x="7579737" y="2919013"/>
              <a:ext cx="714664" cy="600318"/>
              <a:chOff x="7579737" y="2919013"/>
              <a:chExt cx="714664" cy="600318"/>
            </a:xfrm>
          </p:grpSpPr>
          <p:sp>
            <p:nvSpPr>
              <p:cNvPr id="39" name="Oval 38"/>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9" name="Group 28"/>
            <p:cNvGrpSpPr/>
            <p:nvPr/>
          </p:nvGrpSpPr>
          <p:grpSpPr>
            <a:xfrm>
              <a:off x="6595012" y="2995200"/>
              <a:ext cx="714664" cy="600318"/>
              <a:chOff x="7579737" y="2919013"/>
              <a:chExt cx="714664" cy="600318"/>
            </a:xfrm>
          </p:grpSpPr>
          <p:sp>
            <p:nvSpPr>
              <p:cNvPr id="37" name="Oval 36"/>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0" name="Group 29"/>
            <p:cNvGrpSpPr/>
            <p:nvPr/>
          </p:nvGrpSpPr>
          <p:grpSpPr>
            <a:xfrm>
              <a:off x="7625944" y="3780880"/>
              <a:ext cx="714664" cy="600318"/>
              <a:chOff x="7579737" y="2919013"/>
              <a:chExt cx="714664" cy="600318"/>
            </a:xfrm>
          </p:grpSpPr>
          <p:sp>
            <p:nvSpPr>
              <p:cNvPr id="35" name="Oval 3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1" name="Group 30"/>
            <p:cNvGrpSpPr/>
            <p:nvPr/>
          </p:nvGrpSpPr>
          <p:grpSpPr>
            <a:xfrm>
              <a:off x="5046843" y="2402034"/>
              <a:ext cx="1222464" cy="1026871"/>
              <a:chOff x="5046843" y="2402034"/>
              <a:chExt cx="1222464" cy="1026871"/>
            </a:xfrm>
          </p:grpSpPr>
          <p:sp>
            <p:nvSpPr>
              <p:cNvPr id="32" name="Oval 31"/>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45" name="TextBox 44"/>
          <p:cNvSpPr txBox="1"/>
          <p:nvPr/>
        </p:nvSpPr>
        <p:spPr>
          <a:xfrm>
            <a:off x="544505" y="906165"/>
            <a:ext cx="3036929" cy="646331"/>
          </a:xfrm>
          <a:prstGeom prst="rect">
            <a:avLst/>
          </a:prstGeom>
          <a:noFill/>
        </p:spPr>
        <p:txBody>
          <a:bodyPr wrap="square" rtlCol="0">
            <a:spAutoFit/>
          </a:bodyPr>
          <a:lstStyle/>
          <a:p>
            <a:r>
              <a:rPr lang="en-US" sz="3600" dirty="0"/>
              <a:t>Features</a:t>
            </a:r>
          </a:p>
        </p:txBody>
      </p:sp>
      <p:sp>
        <p:nvSpPr>
          <p:cNvPr id="47" name="TextBox 46"/>
          <p:cNvSpPr txBox="1"/>
          <p:nvPr/>
        </p:nvSpPr>
        <p:spPr>
          <a:xfrm>
            <a:off x="388069" y="1692279"/>
            <a:ext cx="322035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Stuff that we care about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Each feature is relatively independent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Commonly include species, ecosystem types, ecosystem services (e.g.,  water provisioning, carbon sequestration)</a:t>
            </a:r>
          </a:p>
        </p:txBody>
      </p:sp>
      <p:cxnSp>
        <p:nvCxnSpPr>
          <p:cNvPr id="48" name="Straight Arrow Connector 47"/>
          <p:cNvCxnSpPr/>
          <p:nvPr/>
        </p:nvCxnSpPr>
        <p:spPr>
          <a:xfrm>
            <a:off x="2434688" y="1281401"/>
            <a:ext cx="2567400" cy="47740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397121" y="1442565"/>
            <a:ext cx="2283359" cy="665139"/>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882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584" y="72843"/>
            <a:ext cx="8229600" cy="857250"/>
          </a:xfrm>
        </p:spPr>
        <p:txBody>
          <a:bodyPr>
            <a:normAutofit/>
          </a:bodyPr>
          <a:lstStyle/>
          <a:p>
            <a:r>
              <a:rPr lang="en-AU" b="1" dirty="0"/>
              <a:t>Reserve selection</a:t>
            </a:r>
          </a:p>
        </p:txBody>
      </p:sp>
      <p:grpSp>
        <p:nvGrpSpPr>
          <p:cNvPr id="45" name="Group 44"/>
          <p:cNvGrpSpPr/>
          <p:nvPr/>
        </p:nvGrpSpPr>
        <p:grpSpPr>
          <a:xfrm>
            <a:off x="4155780" y="1206104"/>
            <a:ext cx="4426168" cy="3535846"/>
            <a:chOff x="4209306" y="1245600"/>
            <a:chExt cx="4380294" cy="3499200"/>
          </a:xfrm>
        </p:grpSpPr>
        <p:sp>
          <p:nvSpPr>
            <p:cNvPr id="46" name="Rectangle 4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50" name="Group 49"/>
            <p:cNvGrpSpPr/>
            <p:nvPr/>
          </p:nvGrpSpPr>
          <p:grpSpPr>
            <a:xfrm>
              <a:off x="6257784" y="3791251"/>
              <a:ext cx="785385" cy="659723"/>
              <a:chOff x="6919200" y="3362400"/>
              <a:chExt cx="785385" cy="659723"/>
            </a:xfrm>
          </p:grpSpPr>
          <p:sp>
            <p:nvSpPr>
              <p:cNvPr id="72" name="Oval 7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51" name="Oval 5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54" name="Oval 5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56" name="Group 55"/>
            <p:cNvGrpSpPr/>
            <p:nvPr/>
          </p:nvGrpSpPr>
          <p:grpSpPr>
            <a:xfrm>
              <a:off x="6032665" y="1320117"/>
              <a:ext cx="919679" cy="772531"/>
              <a:chOff x="6032665" y="1320117"/>
              <a:chExt cx="919679" cy="772531"/>
            </a:xfrm>
          </p:grpSpPr>
          <p:sp>
            <p:nvSpPr>
              <p:cNvPr id="70" name="Oval 6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57" name="Group 56"/>
            <p:cNvGrpSpPr/>
            <p:nvPr/>
          </p:nvGrpSpPr>
          <p:grpSpPr>
            <a:xfrm>
              <a:off x="7579737" y="2919013"/>
              <a:ext cx="714664" cy="600318"/>
              <a:chOff x="7579737" y="2919013"/>
              <a:chExt cx="714664" cy="600318"/>
            </a:xfrm>
          </p:grpSpPr>
          <p:sp>
            <p:nvSpPr>
              <p:cNvPr id="68" name="Oval 6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58" name="Group 57"/>
            <p:cNvGrpSpPr/>
            <p:nvPr/>
          </p:nvGrpSpPr>
          <p:grpSpPr>
            <a:xfrm>
              <a:off x="6595012" y="2995200"/>
              <a:ext cx="714664" cy="600318"/>
              <a:chOff x="7579737" y="2919013"/>
              <a:chExt cx="714664" cy="600318"/>
            </a:xfrm>
          </p:grpSpPr>
          <p:sp>
            <p:nvSpPr>
              <p:cNvPr id="66" name="Oval 6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59" name="Group 58"/>
            <p:cNvGrpSpPr/>
            <p:nvPr/>
          </p:nvGrpSpPr>
          <p:grpSpPr>
            <a:xfrm>
              <a:off x="7625944" y="3780880"/>
              <a:ext cx="714664" cy="600318"/>
              <a:chOff x="7579737" y="2919013"/>
              <a:chExt cx="714664" cy="600318"/>
            </a:xfrm>
          </p:grpSpPr>
          <p:sp>
            <p:nvSpPr>
              <p:cNvPr id="64" name="Oval 6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60" name="Group 59"/>
            <p:cNvGrpSpPr/>
            <p:nvPr/>
          </p:nvGrpSpPr>
          <p:grpSpPr>
            <a:xfrm>
              <a:off x="5046843" y="2402034"/>
              <a:ext cx="1222464" cy="1026871"/>
              <a:chOff x="5046843" y="2402034"/>
              <a:chExt cx="1222464" cy="1026871"/>
            </a:xfrm>
          </p:grpSpPr>
          <p:sp>
            <p:nvSpPr>
              <p:cNvPr id="61" name="Oval 6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74" name="TextBox 73"/>
          <p:cNvSpPr txBox="1"/>
          <p:nvPr/>
        </p:nvSpPr>
        <p:spPr>
          <a:xfrm>
            <a:off x="464881" y="1195323"/>
            <a:ext cx="3465719" cy="2308324"/>
          </a:xfrm>
          <a:prstGeom prst="rect">
            <a:avLst/>
          </a:prstGeom>
          <a:noFill/>
        </p:spPr>
        <p:txBody>
          <a:bodyPr wrap="square" rtlCol="0">
            <a:spAutoFit/>
          </a:bodyPr>
          <a:lstStyle/>
          <a:p>
            <a:pPr algn="ctr"/>
            <a:r>
              <a:rPr lang="en-US" sz="3600" dirty="0"/>
              <a:t>Which planning units should we manage for conservation?</a:t>
            </a:r>
          </a:p>
        </p:txBody>
      </p:sp>
    </p:spTree>
    <p:extLst>
      <p:ext uri="{BB962C8B-B14F-4D97-AF65-F5344CB8AC3E}">
        <p14:creationId xmlns:p14="http://schemas.microsoft.com/office/powerpoint/2010/main" val="1180430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CARE-C Principles</a:t>
            </a:r>
          </a:p>
        </p:txBody>
      </p:sp>
      <p:sp>
        <p:nvSpPr>
          <p:cNvPr id="3" name="Content Placeholder 2"/>
          <p:cNvSpPr>
            <a:spLocks noGrp="1"/>
          </p:cNvSpPr>
          <p:nvPr>
            <p:ph idx="1"/>
          </p:nvPr>
        </p:nvSpPr>
        <p:spPr>
          <a:xfrm>
            <a:off x="134003" y="10088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dirty="0"/>
              <a:t>Efficient</a:t>
            </a:r>
          </a:p>
          <a:p>
            <a:r>
              <a:rPr lang="en-AU" sz="4000" dirty="0"/>
              <a:t>Connectivity</a:t>
            </a:r>
          </a:p>
        </p:txBody>
      </p:sp>
      <p:sp>
        <p:nvSpPr>
          <p:cNvPr id="4" name="TextBox 3"/>
          <p:cNvSpPr txBox="1"/>
          <p:nvPr/>
        </p:nvSpPr>
        <p:spPr>
          <a:xfrm>
            <a:off x="2469443" y="4687250"/>
            <a:ext cx="6645794" cy="369332"/>
          </a:xfrm>
          <a:prstGeom prst="rect">
            <a:avLst/>
          </a:prstGeom>
          <a:noFill/>
        </p:spPr>
        <p:txBody>
          <a:bodyPr wrap="none" rtlCol="0">
            <a:spAutoFit/>
          </a:bodyPr>
          <a:lstStyle/>
          <a:p>
            <a:r>
              <a:rPr lang="en-AU" dirty="0"/>
              <a:t>Nielsen et al. (2023) Trends </a:t>
            </a:r>
            <a:r>
              <a:rPr lang="en-AU" dirty="0" err="1"/>
              <a:t>Ecol</a:t>
            </a:r>
            <a:r>
              <a:rPr lang="en-AU" dirty="0"/>
              <a:t> </a:t>
            </a:r>
            <a:r>
              <a:rPr lang="en-AU" dirty="0" err="1"/>
              <a:t>Evol</a:t>
            </a:r>
            <a:r>
              <a:rPr lang="en-AU" dirty="0"/>
              <a:t>, doi:10.1016/j.tree.2022.09.006</a:t>
            </a:r>
          </a:p>
        </p:txBody>
      </p:sp>
    </p:spTree>
    <p:extLst>
      <p:ext uri="{BB962C8B-B14F-4D97-AF65-F5344CB8AC3E}">
        <p14:creationId xmlns:p14="http://schemas.microsoft.com/office/powerpoint/2010/main" val="2989485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CARE-C Principles</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Content Placeholder 2"/>
          <p:cNvSpPr txBox="1">
            <a:spLocks/>
          </p:cNvSpPr>
          <p:nvPr/>
        </p:nvSpPr>
        <p:spPr>
          <a:xfrm>
            <a:off x="134003" y="1008801"/>
            <a:ext cx="4278869" cy="36022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4000" b="1" u="sng" dirty="0"/>
              <a:t>Comprehensive</a:t>
            </a:r>
          </a:p>
          <a:p>
            <a:r>
              <a:rPr lang="en-AU" sz="4000" dirty="0"/>
              <a:t>Adequate</a:t>
            </a:r>
          </a:p>
          <a:p>
            <a:r>
              <a:rPr lang="en-AU" sz="4000" dirty="0"/>
              <a:t>Representative</a:t>
            </a:r>
          </a:p>
          <a:p>
            <a:r>
              <a:rPr lang="en-AU" sz="4000" dirty="0"/>
              <a:t>Efficient</a:t>
            </a:r>
          </a:p>
          <a:p>
            <a:r>
              <a:rPr lang="en-AU" sz="4000" dirty="0"/>
              <a:t>Connectivity</a:t>
            </a:r>
          </a:p>
        </p:txBody>
      </p:sp>
    </p:spTree>
    <p:extLst>
      <p:ext uri="{BB962C8B-B14F-4D97-AF65-F5344CB8AC3E}">
        <p14:creationId xmlns:p14="http://schemas.microsoft.com/office/powerpoint/2010/main" val="197144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457200" y="-51196"/>
            <a:ext cx="8229600"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US" sz="3600" dirty="0"/>
              <a:t>Accounting for comprehensiveness</a:t>
            </a:r>
          </a:p>
        </p:txBody>
      </p:sp>
      <p:pic>
        <p:nvPicPr>
          <p:cNvPr id="6146" name="Picture 2" descr="Fig.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268" y="732197"/>
            <a:ext cx="7604079" cy="33445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0832" y="4127894"/>
            <a:ext cx="8362950" cy="369332"/>
          </a:xfrm>
          <a:prstGeom prst="rect">
            <a:avLst/>
          </a:prstGeom>
          <a:noFill/>
        </p:spPr>
        <p:txBody>
          <a:bodyPr wrap="square" rtlCol="0">
            <a:spAutoFit/>
          </a:bodyPr>
          <a:lstStyle/>
          <a:p>
            <a:r>
              <a:rPr lang="en-US" dirty="0"/>
              <a:t>Amphibians, mammals, birds, reptiles, plants, water provisioning, carbon sequestration</a:t>
            </a:r>
          </a:p>
        </p:txBody>
      </p:sp>
      <p:sp>
        <p:nvSpPr>
          <p:cNvPr id="3" name="TextBox 2"/>
          <p:cNvSpPr txBox="1"/>
          <p:nvPr/>
        </p:nvSpPr>
        <p:spPr>
          <a:xfrm>
            <a:off x="2833628" y="4675427"/>
            <a:ext cx="3369707" cy="276999"/>
          </a:xfrm>
          <a:prstGeom prst="rect">
            <a:avLst/>
          </a:prstGeom>
          <a:noFill/>
        </p:spPr>
        <p:txBody>
          <a:bodyPr wrap="square" rtlCol="0">
            <a:spAutoFit/>
          </a:bodyPr>
          <a:lstStyle/>
          <a:p>
            <a:r>
              <a:rPr lang="en-US" sz="1200" dirty="0"/>
              <a:t>Jung et al. 2021 DOI:10.1038/s41559-021-01528-7</a:t>
            </a:r>
          </a:p>
        </p:txBody>
      </p:sp>
    </p:spTree>
    <p:extLst>
      <p:ext uri="{BB962C8B-B14F-4D97-AF65-F5344CB8AC3E}">
        <p14:creationId xmlns:p14="http://schemas.microsoft.com/office/powerpoint/2010/main" val="199379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CARE-C Principles</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236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7727"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Content Placeholder 2"/>
          <p:cNvSpPr txBox="1">
            <a:spLocks/>
          </p:cNvSpPr>
          <p:nvPr/>
        </p:nvSpPr>
        <p:spPr>
          <a:xfrm>
            <a:off x="134003" y="1008801"/>
            <a:ext cx="4278869" cy="36022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4000" dirty="0"/>
              <a:t>Comprehensive</a:t>
            </a:r>
          </a:p>
          <a:p>
            <a:r>
              <a:rPr lang="en-AU" sz="4000" b="1" u="sng" dirty="0"/>
              <a:t>Adequate</a:t>
            </a:r>
          </a:p>
          <a:p>
            <a:r>
              <a:rPr lang="en-AU" sz="4000" dirty="0"/>
              <a:t>Representative</a:t>
            </a:r>
          </a:p>
          <a:p>
            <a:r>
              <a:rPr lang="en-AU" sz="4000" dirty="0"/>
              <a:t>Efficient</a:t>
            </a:r>
          </a:p>
          <a:p>
            <a:r>
              <a:rPr lang="en-AU" sz="4000" dirty="0"/>
              <a:t>Connectivity</a:t>
            </a:r>
          </a:p>
        </p:txBody>
      </p:sp>
    </p:spTree>
    <p:extLst>
      <p:ext uri="{BB962C8B-B14F-4D97-AF65-F5344CB8AC3E}">
        <p14:creationId xmlns:p14="http://schemas.microsoft.com/office/powerpoint/2010/main" val="901040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07875" y="4616212"/>
            <a:ext cx="2785382" cy="646331"/>
          </a:xfrm>
          <a:prstGeom prst="rect">
            <a:avLst/>
          </a:prstGeom>
          <a:noFill/>
        </p:spPr>
        <p:txBody>
          <a:bodyPr wrap="square" rtlCol="0">
            <a:spAutoFit/>
          </a:bodyPr>
          <a:lstStyle/>
          <a:p>
            <a:r>
              <a:rPr lang="en-US" dirty="0"/>
              <a:t>Species distribution models</a:t>
            </a:r>
          </a:p>
          <a:p>
            <a:endParaRPr lang="en-US" dirty="0"/>
          </a:p>
        </p:txBody>
      </p:sp>
      <p:pic>
        <p:nvPicPr>
          <p:cNvPr id="5128" name="Picture 8" descr="https://ars.els-cdn.com/content/image/1-s2.0-S161713812200108X-gr2.jpg"/>
          <p:cNvPicPr>
            <a:picLocks noChangeAspect="1" noChangeArrowheads="1"/>
          </p:cNvPicPr>
          <p:nvPr/>
        </p:nvPicPr>
        <p:blipFill rotWithShape="1">
          <a:blip r:embed="rId3">
            <a:extLst>
              <a:ext uri="{28A0092B-C50C-407E-A947-70E740481C1C}">
                <a14:useLocalDpi xmlns:a14="http://schemas.microsoft.com/office/drawing/2010/main" val="0"/>
              </a:ext>
            </a:extLst>
          </a:blip>
          <a:srcRect b="47898"/>
          <a:stretch/>
        </p:blipFill>
        <p:spPr bwMode="auto">
          <a:xfrm>
            <a:off x="386681" y="2888378"/>
            <a:ext cx="3957955" cy="172783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Extended Data Fig.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9955"/>
          <a:stretch/>
        </p:blipFill>
        <p:spPr bwMode="auto">
          <a:xfrm>
            <a:off x="338428" y="1175024"/>
            <a:ext cx="4054462" cy="85782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457200" y="23754"/>
            <a:ext cx="8229600" cy="610417"/>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US" sz="3600" dirty="0"/>
              <a:t>Accounting for adequacy</a:t>
            </a:r>
          </a:p>
        </p:txBody>
      </p:sp>
      <p:sp>
        <p:nvSpPr>
          <p:cNvPr id="17" name="TextBox 16"/>
          <p:cNvSpPr txBox="1"/>
          <p:nvPr/>
        </p:nvSpPr>
        <p:spPr>
          <a:xfrm>
            <a:off x="633679" y="2311359"/>
            <a:ext cx="3533775" cy="276999"/>
          </a:xfrm>
          <a:prstGeom prst="rect">
            <a:avLst/>
          </a:prstGeom>
          <a:noFill/>
        </p:spPr>
        <p:txBody>
          <a:bodyPr wrap="square" rtlCol="0">
            <a:spAutoFit/>
          </a:bodyPr>
          <a:lstStyle/>
          <a:p>
            <a:r>
              <a:rPr lang="en-US" sz="1200" dirty="0"/>
              <a:t>Hanson et al. (2022) DOI:10.1038/s41586-020-2138-7</a:t>
            </a:r>
          </a:p>
        </p:txBody>
      </p:sp>
      <p:sp>
        <p:nvSpPr>
          <p:cNvPr id="5" name="TextBox 4"/>
          <p:cNvSpPr txBox="1"/>
          <p:nvPr/>
        </p:nvSpPr>
        <p:spPr>
          <a:xfrm>
            <a:off x="163097" y="1991122"/>
            <a:ext cx="4567765" cy="369332"/>
          </a:xfrm>
          <a:prstGeom prst="rect">
            <a:avLst/>
          </a:prstGeom>
          <a:noFill/>
        </p:spPr>
        <p:txBody>
          <a:bodyPr wrap="square" rtlCol="0">
            <a:spAutoFit/>
          </a:bodyPr>
          <a:lstStyle/>
          <a:p>
            <a:r>
              <a:rPr lang="en-US" dirty="0"/>
              <a:t>High resolution estimates of habitat suitability</a:t>
            </a:r>
          </a:p>
        </p:txBody>
      </p:sp>
      <p:sp>
        <p:nvSpPr>
          <p:cNvPr id="10" name="TextBox 9"/>
          <p:cNvSpPr txBox="1"/>
          <p:nvPr/>
        </p:nvSpPr>
        <p:spPr>
          <a:xfrm>
            <a:off x="309473" y="4864258"/>
            <a:ext cx="4097611" cy="276999"/>
          </a:xfrm>
          <a:prstGeom prst="rect">
            <a:avLst/>
          </a:prstGeom>
          <a:noFill/>
        </p:spPr>
        <p:txBody>
          <a:bodyPr wrap="square" rtlCol="0">
            <a:spAutoFit/>
          </a:bodyPr>
          <a:lstStyle/>
          <a:p>
            <a:pPr algn="ctr"/>
            <a:r>
              <a:rPr lang="en-US" sz="1200" dirty="0"/>
              <a:t>González-</a:t>
            </a:r>
            <a:r>
              <a:rPr lang="en-US" sz="1200" dirty="0" err="1"/>
              <a:t>Fernández</a:t>
            </a:r>
            <a:r>
              <a:rPr lang="en-US" sz="1200" dirty="0"/>
              <a:t> (2022) DOI:10.1016/j.jnc.2022.126235</a:t>
            </a:r>
          </a:p>
        </p:txBody>
      </p:sp>
      <p:sp>
        <p:nvSpPr>
          <p:cNvPr id="15" name="TextBox 14"/>
          <p:cNvSpPr txBox="1"/>
          <p:nvPr/>
        </p:nvSpPr>
        <p:spPr>
          <a:xfrm>
            <a:off x="1067066" y="636290"/>
            <a:ext cx="2667000" cy="461665"/>
          </a:xfrm>
          <a:prstGeom prst="rect">
            <a:avLst/>
          </a:prstGeom>
          <a:noFill/>
        </p:spPr>
        <p:txBody>
          <a:bodyPr wrap="square" rtlCol="0">
            <a:spAutoFit/>
          </a:bodyPr>
          <a:lstStyle/>
          <a:p>
            <a:r>
              <a:rPr lang="en-US" sz="2400" b="1" dirty="0"/>
              <a:t>Get good data…</a:t>
            </a:r>
          </a:p>
        </p:txBody>
      </p:sp>
      <p:pic>
        <p:nvPicPr>
          <p:cNvPr id="3" name="Picture 2">
            <a:extLst>
              <a:ext uri="{FF2B5EF4-FFF2-40B4-BE49-F238E27FC236}">
                <a16:creationId xmlns:a16="http://schemas.microsoft.com/office/drawing/2014/main" id="{4DBE9845-BFB7-6A55-7B72-ADCEDACDC441}"/>
              </a:ext>
            </a:extLst>
          </p:cNvPr>
          <p:cNvPicPr>
            <a:picLocks noChangeAspect="1"/>
          </p:cNvPicPr>
          <p:nvPr/>
        </p:nvPicPr>
        <p:blipFill rotWithShape="1">
          <a:blip r:embed="rId5"/>
          <a:srcRect l="25821" t="19089" r="4999" b="17523"/>
          <a:stretch/>
        </p:blipFill>
        <p:spPr>
          <a:xfrm>
            <a:off x="4770512" y="934030"/>
            <a:ext cx="4210391" cy="2170047"/>
          </a:xfrm>
          <a:prstGeom prst="rect">
            <a:avLst/>
          </a:prstGeom>
        </p:spPr>
      </p:pic>
      <p:sp>
        <p:nvSpPr>
          <p:cNvPr id="4" name="TextBox 3">
            <a:extLst>
              <a:ext uri="{FF2B5EF4-FFF2-40B4-BE49-F238E27FC236}">
                <a16:creationId xmlns:a16="http://schemas.microsoft.com/office/drawing/2014/main" id="{0A62440C-1B51-1471-0752-CA677638A612}"/>
              </a:ext>
            </a:extLst>
          </p:cNvPr>
          <p:cNvSpPr txBox="1"/>
          <p:nvPr/>
        </p:nvSpPr>
        <p:spPr>
          <a:xfrm>
            <a:off x="4572000" y="3104077"/>
            <a:ext cx="4567765" cy="646331"/>
          </a:xfrm>
          <a:prstGeom prst="rect">
            <a:avLst/>
          </a:prstGeom>
          <a:noFill/>
        </p:spPr>
        <p:txBody>
          <a:bodyPr wrap="square" rtlCol="0">
            <a:spAutoFit/>
          </a:bodyPr>
          <a:lstStyle/>
          <a:p>
            <a:pPr algn="ctr"/>
            <a:r>
              <a:rPr lang="en-US" dirty="0"/>
              <a:t>Species range maps</a:t>
            </a:r>
          </a:p>
          <a:p>
            <a:pPr algn="ctr"/>
            <a:r>
              <a:rPr lang="en-US" dirty="0"/>
              <a:t>(IUCN Red List, https://www.iucnredlist.org/)</a:t>
            </a:r>
          </a:p>
        </p:txBody>
      </p:sp>
      <p:sp>
        <p:nvSpPr>
          <p:cNvPr id="6" name="TextBox 5">
            <a:extLst>
              <a:ext uri="{FF2B5EF4-FFF2-40B4-BE49-F238E27FC236}">
                <a16:creationId xmlns:a16="http://schemas.microsoft.com/office/drawing/2014/main" id="{5E356F8F-5251-A89D-C80C-63CC499BCE45}"/>
              </a:ext>
            </a:extLst>
          </p:cNvPr>
          <p:cNvSpPr txBox="1"/>
          <p:nvPr/>
        </p:nvSpPr>
        <p:spPr>
          <a:xfrm>
            <a:off x="5122784" y="4369847"/>
            <a:ext cx="3466195" cy="461665"/>
          </a:xfrm>
          <a:prstGeom prst="rect">
            <a:avLst/>
          </a:prstGeom>
          <a:noFill/>
        </p:spPr>
        <p:txBody>
          <a:bodyPr wrap="square" rtlCol="0">
            <a:spAutoFit/>
          </a:bodyPr>
          <a:lstStyle/>
          <a:p>
            <a:r>
              <a:rPr lang="en-US" sz="2400" b="1" dirty="0"/>
              <a:t>… and set good targets!</a:t>
            </a:r>
          </a:p>
        </p:txBody>
      </p:sp>
    </p:spTree>
    <p:extLst>
      <p:ext uri="{BB962C8B-B14F-4D97-AF65-F5344CB8AC3E}">
        <p14:creationId xmlns:p14="http://schemas.microsoft.com/office/powerpoint/2010/main" val="1544499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96983"/>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39" y="579985"/>
            <a:ext cx="7088679" cy="719801"/>
          </a:xfrm>
        </p:spPr>
        <p:txBody>
          <a:bodyPr>
            <a:normAutofit/>
          </a:bodyPr>
          <a:lstStyle/>
          <a:p>
            <a:r>
              <a:rPr lang="en-AU" dirty="0"/>
              <a:t>Policy</a:t>
            </a:r>
          </a:p>
        </p:txBody>
      </p:sp>
      <p:grpSp>
        <p:nvGrpSpPr>
          <p:cNvPr id="8" name="Group 7"/>
          <p:cNvGrpSpPr/>
          <p:nvPr/>
        </p:nvGrpSpPr>
        <p:grpSpPr>
          <a:xfrm>
            <a:off x="112167" y="1053316"/>
            <a:ext cx="8893289" cy="1804739"/>
            <a:chOff x="112167" y="1134341"/>
            <a:chExt cx="8893289" cy="1804739"/>
          </a:xfrm>
        </p:grpSpPr>
        <p:sp>
          <p:nvSpPr>
            <p:cNvPr id="13" name="Rectangle 12"/>
            <p:cNvSpPr/>
            <p:nvPr/>
          </p:nvSpPr>
          <p:spPr>
            <a:xfrm>
              <a:off x="112167" y="1134341"/>
              <a:ext cx="8893289" cy="1804739"/>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417398" y="1273672"/>
              <a:ext cx="4307002" cy="1477328"/>
            </a:xfrm>
            <a:prstGeom prst="rect">
              <a:avLst/>
            </a:prstGeom>
            <a:solidFill>
              <a:schemeClr val="accent1">
                <a:lumMod val="75000"/>
              </a:schemeClr>
            </a:solidFill>
            <a:effectLst>
              <a:softEdge rad="63500"/>
            </a:effectLst>
          </p:spPr>
          <p:txBody>
            <a:bodyPr wrap="square">
              <a:spAutoFit/>
            </a:bodyPr>
            <a:lstStyle/>
            <a:p>
              <a:r>
                <a:rPr lang="en-AU" dirty="0"/>
                <a:t>“In 1992, the Fourth World Congress on National Parks and Protected Areas [recommended] “that protected areas cover at least 10 percent of each biome by the year 2000” (McNeely 1993).”</a:t>
              </a:r>
            </a:p>
          </p:txBody>
        </p:sp>
        <p:sp>
          <p:nvSpPr>
            <p:cNvPr id="10" name="Rectangle 9"/>
            <p:cNvSpPr/>
            <p:nvPr/>
          </p:nvSpPr>
          <p:spPr>
            <a:xfrm>
              <a:off x="4756456" y="1273672"/>
              <a:ext cx="4117379" cy="1477328"/>
            </a:xfrm>
            <a:prstGeom prst="rect">
              <a:avLst/>
            </a:prstGeom>
            <a:solidFill>
              <a:schemeClr val="accent1">
                <a:lumMod val="75000"/>
              </a:schemeClr>
            </a:solidFill>
            <a:effectLst>
              <a:softEdge rad="63500"/>
            </a:effectLst>
          </p:spPr>
          <p:txBody>
            <a:bodyPr wrap="square">
              <a:spAutoFit/>
            </a:bodyPr>
            <a:lstStyle/>
            <a:p>
              <a:r>
                <a:rPr lang="en-AU" dirty="0"/>
                <a:t>“[Aichi target 11] […] targets mandate that 17% of terrestrial areas, and 10% of coastal and marine areas should be covered by nature conservation networks […]”</a:t>
              </a:r>
            </a:p>
          </p:txBody>
        </p:sp>
        <p:sp>
          <p:nvSpPr>
            <p:cNvPr id="14" name="TextBox 13"/>
            <p:cNvSpPr txBox="1"/>
            <p:nvPr/>
          </p:nvSpPr>
          <p:spPr>
            <a:xfrm rot="16200000">
              <a:off x="-122266" y="1758573"/>
              <a:ext cx="838200" cy="369332"/>
            </a:xfrm>
            <a:prstGeom prst="rect">
              <a:avLst/>
            </a:prstGeom>
            <a:noFill/>
          </p:spPr>
          <p:txBody>
            <a:bodyPr wrap="square" rtlCol="0">
              <a:spAutoFit/>
            </a:bodyPr>
            <a:lstStyle/>
            <a:p>
              <a:r>
                <a:rPr lang="en-AU" u="sng" dirty="0"/>
                <a:t>Policy</a:t>
              </a:r>
            </a:p>
          </p:txBody>
        </p:sp>
      </p:grpSp>
      <p:grpSp>
        <p:nvGrpSpPr>
          <p:cNvPr id="7" name="Group 6"/>
          <p:cNvGrpSpPr/>
          <p:nvPr/>
        </p:nvGrpSpPr>
        <p:grpSpPr>
          <a:xfrm>
            <a:off x="48067" y="2955087"/>
            <a:ext cx="8957390" cy="1414050"/>
            <a:chOff x="48067" y="3336552"/>
            <a:chExt cx="8957390" cy="1414050"/>
          </a:xfrm>
        </p:grpSpPr>
        <p:sp>
          <p:nvSpPr>
            <p:cNvPr id="15" name="Rectangle 14"/>
            <p:cNvSpPr/>
            <p:nvPr/>
          </p:nvSpPr>
          <p:spPr>
            <a:xfrm>
              <a:off x="48067" y="3336552"/>
              <a:ext cx="8957390" cy="1414050"/>
            </a:xfrm>
            <a:prstGeom prst="rect">
              <a:avLst/>
            </a:prstGeom>
            <a:solidFill>
              <a:schemeClr val="accent3">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384253" y="3443413"/>
              <a:ext cx="4340147" cy="1200329"/>
            </a:xfrm>
            <a:prstGeom prst="rect">
              <a:avLst/>
            </a:prstGeom>
            <a:solidFill>
              <a:schemeClr val="accent3">
                <a:lumMod val="75000"/>
              </a:schemeClr>
            </a:solidFill>
            <a:effectLst>
              <a:softEdge rad="63500"/>
            </a:effectLst>
          </p:spPr>
          <p:txBody>
            <a:bodyPr wrap="square">
              <a:spAutoFit/>
            </a:bodyPr>
            <a:lstStyle/>
            <a:p>
              <a:r>
                <a:rPr lang="en-AU" dirty="0"/>
                <a:t>“We set as a fixed target the conservation of at least 10% of grid cells occupied by a species, with a minimum of one.”</a:t>
              </a:r>
            </a:p>
            <a:p>
              <a:endParaRPr lang="en-AU" dirty="0"/>
            </a:p>
          </p:txBody>
        </p:sp>
        <p:sp>
          <p:nvSpPr>
            <p:cNvPr id="9" name="Rectangle 8"/>
            <p:cNvSpPr/>
            <p:nvPr/>
          </p:nvSpPr>
          <p:spPr>
            <a:xfrm>
              <a:off x="4756457" y="3443413"/>
              <a:ext cx="4117378" cy="1200329"/>
            </a:xfrm>
            <a:prstGeom prst="rect">
              <a:avLst/>
            </a:prstGeom>
            <a:solidFill>
              <a:schemeClr val="accent3">
                <a:lumMod val="75000"/>
              </a:schemeClr>
            </a:solidFill>
            <a:effectLst>
              <a:softEdge rad="63500"/>
            </a:effectLst>
          </p:spPr>
          <p:txBody>
            <a:bodyPr wrap="square">
              <a:spAutoFit/>
            </a:bodyPr>
            <a:lstStyle/>
            <a:p>
              <a:r>
                <a:rPr lang="en-AU" dirty="0"/>
                <a:t>“As a habitat-specific target, we used 17% of the total number of PUs where the respective habitat occurs, adopting Aichi target 11 “</a:t>
              </a:r>
            </a:p>
          </p:txBody>
        </p:sp>
        <p:sp>
          <p:nvSpPr>
            <p:cNvPr id="16" name="TextBox 15"/>
            <p:cNvSpPr txBox="1"/>
            <p:nvPr/>
          </p:nvSpPr>
          <p:spPr>
            <a:xfrm rot="16200000">
              <a:off x="-235291" y="3858911"/>
              <a:ext cx="936047" cy="369332"/>
            </a:xfrm>
            <a:prstGeom prst="rect">
              <a:avLst/>
            </a:prstGeom>
            <a:noFill/>
          </p:spPr>
          <p:txBody>
            <a:bodyPr wrap="square" rtlCol="0">
              <a:spAutoFit/>
            </a:bodyPr>
            <a:lstStyle/>
            <a:p>
              <a:r>
                <a:rPr lang="en-AU" u="sng" dirty="0"/>
                <a:t>Targets</a:t>
              </a:r>
            </a:p>
          </p:txBody>
        </p:sp>
      </p:grpSp>
      <p:sp>
        <p:nvSpPr>
          <p:cNvPr id="4" name="TextBox 3"/>
          <p:cNvSpPr txBox="1"/>
          <p:nvPr/>
        </p:nvSpPr>
        <p:spPr>
          <a:xfrm>
            <a:off x="48066" y="4340566"/>
            <a:ext cx="6594764" cy="307777"/>
          </a:xfrm>
          <a:prstGeom prst="rect">
            <a:avLst/>
          </a:prstGeom>
          <a:noFill/>
        </p:spPr>
        <p:txBody>
          <a:bodyPr wrap="square" rtlCol="0">
            <a:spAutoFit/>
          </a:bodyPr>
          <a:lstStyle/>
          <a:p>
            <a:r>
              <a:rPr lang="en-AU" sz="1400" dirty="0" err="1"/>
              <a:t>Friedrichs</a:t>
            </a:r>
            <a:r>
              <a:rPr lang="en-AU" sz="1400" dirty="0"/>
              <a:t> et al. (2018) </a:t>
            </a:r>
            <a:r>
              <a:rPr lang="en-AU" sz="1400" dirty="0" err="1"/>
              <a:t>Plos</a:t>
            </a:r>
            <a:r>
              <a:rPr lang="en-AU" sz="1400" dirty="0"/>
              <a:t> ONE, DOI:10.1371/journal.pone.0208264</a:t>
            </a:r>
          </a:p>
        </p:txBody>
      </p:sp>
      <p:sp>
        <p:nvSpPr>
          <p:cNvPr id="17" name="TextBox 16"/>
          <p:cNvSpPr txBox="1"/>
          <p:nvPr/>
        </p:nvSpPr>
        <p:spPr>
          <a:xfrm>
            <a:off x="48066" y="4588144"/>
            <a:ext cx="6594764" cy="307777"/>
          </a:xfrm>
          <a:prstGeom prst="rect">
            <a:avLst/>
          </a:prstGeom>
          <a:noFill/>
        </p:spPr>
        <p:txBody>
          <a:bodyPr wrap="square" rtlCol="0">
            <a:spAutoFit/>
          </a:bodyPr>
          <a:lstStyle/>
          <a:p>
            <a:r>
              <a:rPr lang="en-AU" sz="1400" dirty="0" err="1"/>
              <a:t>Jetz</a:t>
            </a:r>
            <a:r>
              <a:rPr lang="en-AU" sz="1400" dirty="0"/>
              <a:t> et al. (2014) Current </a:t>
            </a:r>
            <a:r>
              <a:rPr lang="en-AU" sz="1400" dirty="0" err="1"/>
              <a:t>Biol</a:t>
            </a:r>
            <a:r>
              <a:rPr lang="en-AU" sz="1400" dirty="0"/>
              <a:t>, DOI:10.1016/j.cub.2014.03.011</a:t>
            </a:r>
          </a:p>
        </p:txBody>
      </p:sp>
      <p:sp>
        <p:nvSpPr>
          <p:cNvPr id="19" name="TextBox 18"/>
          <p:cNvSpPr txBox="1"/>
          <p:nvPr/>
        </p:nvSpPr>
        <p:spPr>
          <a:xfrm>
            <a:off x="48066" y="4835723"/>
            <a:ext cx="6828025" cy="307777"/>
          </a:xfrm>
          <a:prstGeom prst="rect">
            <a:avLst/>
          </a:prstGeom>
          <a:noFill/>
        </p:spPr>
        <p:txBody>
          <a:bodyPr wrap="square" rtlCol="0">
            <a:spAutoFit/>
          </a:bodyPr>
          <a:lstStyle/>
          <a:p>
            <a:r>
              <a:rPr lang="en-AU" sz="1400" dirty="0"/>
              <a:t>Brooks et al. (2004) </a:t>
            </a:r>
            <a:r>
              <a:rPr lang="en-AU" sz="1400" dirty="0" err="1"/>
              <a:t>BioScience</a:t>
            </a:r>
            <a:r>
              <a:rPr lang="en-AU" sz="1400" dirty="0"/>
              <a:t>,  DOI:10.1641/0006-3568(2004)054[1081:CPBTGP]2.0.CO;2</a:t>
            </a:r>
          </a:p>
        </p:txBody>
      </p:sp>
      <p:sp>
        <p:nvSpPr>
          <p:cNvPr id="11" name="Down Arrow 10"/>
          <p:cNvSpPr/>
          <p:nvPr/>
        </p:nvSpPr>
        <p:spPr>
          <a:xfrm>
            <a:off x="1579418" y="2595362"/>
            <a:ext cx="1468582" cy="510271"/>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Down Arrow 19"/>
          <p:cNvSpPr/>
          <p:nvPr/>
        </p:nvSpPr>
        <p:spPr>
          <a:xfrm>
            <a:off x="6255751" y="2595362"/>
            <a:ext cx="1468582" cy="46647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38886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787078"/>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124714" y="737480"/>
            <a:ext cx="6901119" cy="719801"/>
          </a:xfrm>
        </p:spPr>
        <p:txBody>
          <a:bodyPr>
            <a:noAutofit/>
          </a:bodyPr>
          <a:lstStyle/>
          <a:p>
            <a:r>
              <a:rPr lang="en-AU" dirty="0"/>
              <a:t>Statistical estimates/models</a:t>
            </a:r>
          </a:p>
        </p:txBody>
      </p:sp>
      <p:sp>
        <p:nvSpPr>
          <p:cNvPr id="4" name="TextBox 3"/>
          <p:cNvSpPr txBox="1"/>
          <p:nvPr/>
        </p:nvSpPr>
        <p:spPr>
          <a:xfrm>
            <a:off x="159439" y="1363568"/>
            <a:ext cx="5254907" cy="3170099"/>
          </a:xfrm>
          <a:prstGeom prst="rect">
            <a:avLst/>
          </a:prstGeom>
          <a:noFill/>
        </p:spPr>
        <p:txBody>
          <a:bodyPr wrap="square" rtlCol="0">
            <a:spAutoFit/>
          </a:bodyPr>
          <a:lstStyle/>
          <a:p>
            <a:r>
              <a:rPr lang="en-AU" sz="2000" dirty="0"/>
              <a:t>“We aimed to include 30% of each biodiversity feature [e.g. vegetation types, environmental domains, species distributions] while minimizing the economic cost of the system of selected areas. We set conservation targets for each feature at 30% of their pre-clearing (year 1770) extent to be consistent with international recommendations (IUCN, 2003) and to ensure that biodiversity features are represented in proportion to their natural extent”</a:t>
            </a:r>
          </a:p>
        </p:txBody>
      </p:sp>
      <p:sp>
        <p:nvSpPr>
          <p:cNvPr id="5" name="TextBox 4"/>
          <p:cNvSpPr txBox="1"/>
          <p:nvPr/>
        </p:nvSpPr>
        <p:spPr>
          <a:xfrm>
            <a:off x="0" y="4533667"/>
            <a:ext cx="4852400" cy="307777"/>
          </a:xfrm>
          <a:prstGeom prst="rect">
            <a:avLst/>
          </a:prstGeom>
          <a:noFill/>
        </p:spPr>
        <p:txBody>
          <a:bodyPr wrap="square" rtlCol="0">
            <a:spAutoFit/>
          </a:bodyPr>
          <a:lstStyle/>
          <a:p>
            <a:r>
              <a:rPr lang="en-AU" sz="1400" dirty="0"/>
              <a:t>Klein </a:t>
            </a:r>
            <a:r>
              <a:rPr lang="en-AU" sz="1400" i="1" dirty="0"/>
              <a:t>et al. </a:t>
            </a:r>
            <a:r>
              <a:rPr lang="en-AU" sz="1400" dirty="0"/>
              <a:t>(2009) </a:t>
            </a:r>
            <a:r>
              <a:rPr lang="en-AU" sz="1400" dirty="0" err="1"/>
              <a:t>Biol</a:t>
            </a:r>
            <a:r>
              <a:rPr lang="en-AU" sz="1400" dirty="0"/>
              <a:t> Cons, DOI:10.1016/j.biocon.2009.01.035</a:t>
            </a:r>
          </a:p>
        </p:txBody>
      </p:sp>
      <p:sp>
        <p:nvSpPr>
          <p:cNvPr id="6" name="TextBox 5"/>
          <p:cNvSpPr txBox="1"/>
          <p:nvPr/>
        </p:nvSpPr>
        <p:spPr>
          <a:xfrm>
            <a:off x="5460644" y="1224672"/>
            <a:ext cx="3431894" cy="3693319"/>
          </a:xfrm>
          <a:prstGeom prst="rect">
            <a:avLst/>
          </a:prstGeom>
          <a:noFill/>
        </p:spPr>
        <p:txBody>
          <a:bodyPr wrap="square" rtlCol="0">
            <a:spAutoFit/>
          </a:bodyPr>
          <a:lstStyle/>
          <a:p>
            <a:r>
              <a:rPr lang="en-AU" dirty="0"/>
              <a:t>“We modelled […] scenarios based on […] the [population viability analysis] by Todd </a:t>
            </a:r>
            <a:r>
              <a:rPr lang="en-AU" i="1" dirty="0"/>
              <a:t>et al</a:t>
            </a:r>
            <a:r>
              <a:rPr lang="en-AU" dirty="0"/>
              <a:t>. (2016). The reserve scenarios were based on the protected area required to achieve a less than 5% chance of the </a:t>
            </a:r>
            <a:r>
              <a:rPr lang="en-AU" dirty="0" err="1"/>
              <a:t>Leadbeater’s</a:t>
            </a:r>
            <a:r>
              <a:rPr lang="en-AU" dirty="0"/>
              <a:t> Possum population falling to (or below) 500 or fewer adult females in 40 generations […].  [The worst case scenario] required the </a:t>
            </a:r>
            <a:r>
              <a:rPr lang="en-AU" dirty="0" err="1"/>
              <a:t>Leadbeater’s</a:t>
            </a:r>
            <a:r>
              <a:rPr lang="en-AU" dirty="0"/>
              <a:t> Possum reserve to be expanded to 171,345 ha.”</a:t>
            </a:r>
          </a:p>
        </p:txBody>
      </p:sp>
      <p:sp>
        <p:nvSpPr>
          <p:cNvPr id="7" name="TextBox 6"/>
          <p:cNvSpPr txBox="1"/>
          <p:nvPr/>
        </p:nvSpPr>
        <p:spPr>
          <a:xfrm>
            <a:off x="0" y="4764102"/>
            <a:ext cx="5914376" cy="307777"/>
          </a:xfrm>
          <a:prstGeom prst="rect">
            <a:avLst/>
          </a:prstGeom>
          <a:noFill/>
        </p:spPr>
        <p:txBody>
          <a:bodyPr wrap="square" rtlCol="0">
            <a:spAutoFit/>
          </a:bodyPr>
          <a:lstStyle/>
          <a:p>
            <a:r>
              <a:rPr lang="en-AU" sz="1400" dirty="0"/>
              <a:t>Taylor </a:t>
            </a:r>
            <a:r>
              <a:rPr lang="en-AU" sz="1400" i="1" dirty="0"/>
              <a:t>et al. </a:t>
            </a:r>
            <a:r>
              <a:rPr lang="en-AU" sz="1400" dirty="0"/>
              <a:t>(2017) </a:t>
            </a:r>
            <a:r>
              <a:rPr lang="en-AU" sz="1400" dirty="0" err="1"/>
              <a:t>Plos</a:t>
            </a:r>
            <a:r>
              <a:rPr lang="en-AU" sz="1400" dirty="0"/>
              <a:t> ONE, DOI:10.1371/journal.pone.0169629</a:t>
            </a:r>
          </a:p>
        </p:txBody>
      </p:sp>
    </p:spTree>
    <p:extLst>
      <p:ext uri="{BB962C8B-B14F-4D97-AF65-F5344CB8AC3E}">
        <p14:creationId xmlns:p14="http://schemas.microsoft.com/office/powerpoint/2010/main" val="236596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40" y="1085850"/>
            <a:ext cx="4008120" cy="719801"/>
          </a:xfrm>
        </p:spPr>
        <p:txBody>
          <a:bodyPr>
            <a:normAutofit/>
          </a:bodyPr>
          <a:lstStyle/>
          <a:p>
            <a:r>
              <a:rPr lang="en-AU" dirty="0"/>
              <a:t>Expert thresholds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591" y="1096357"/>
            <a:ext cx="4264980" cy="3346369"/>
          </a:xfrm>
          <a:prstGeom prst="rect">
            <a:avLst/>
          </a:prstGeom>
        </p:spPr>
      </p:pic>
      <p:sp>
        <p:nvSpPr>
          <p:cNvPr id="5" name="Rectangle 4"/>
          <p:cNvSpPr/>
          <p:nvPr/>
        </p:nvSpPr>
        <p:spPr>
          <a:xfrm>
            <a:off x="132625" y="4442726"/>
            <a:ext cx="3764376" cy="646331"/>
          </a:xfrm>
          <a:prstGeom prst="rect">
            <a:avLst/>
          </a:prstGeom>
        </p:spPr>
        <p:txBody>
          <a:bodyPr wrap="square">
            <a:spAutoFit/>
          </a:bodyPr>
          <a:lstStyle/>
          <a:p>
            <a:r>
              <a:rPr lang="en-AU" dirty="0"/>
              <a:t>Jung </a:t>
            </a:r>
            <a:r>
              <a:rPr lang="en-AU" i="1" dirty="0"/>
              <a:t>et al. </a:t>
            </a:r>
            <a:r>
              <a:rPr lang="en-AU" dirty="0"/>
              <a:t>(2021) Nat </a:t>
            </a:r>
            <a:r>
              <a:rPr lang="en-AU" dirty="0" err="1"/>
              <a:t>Ecol</a:t>
            </a:r>
            <a:r>
              <a:rPr lang="en-AU" dirty="0"/>
              <a:t> </a:t>
            </a:r>
            <a:r>
              <a:rPr lang="en-AU" dirty="0" err="1"/>
              <a:t>Evol</a:t>
            </a:r>
            <a:r>
              <a:rPr lang="en-AU" dirty="0"/>
              <a:t> DO:10.1038/s41559-021-01528-7</a:t>
            </a:r>
          </a:p>
        </p:txBody>
      </p:sp>
      <p:sp>
        <p:nvSpPr>
          <p:cNvPr id="7" name="Rectangle 6"/>
          <p:cNvSpPr/>
          <p:nvPr/>
        </p:nvSpPr>
        <p:spPr>
          <a:xfrm>
            <a:off x="4084366" y="4464859"/>
            <a:ext cx="5369980" cy="646331"/>
          </a:xfrm>
          <a:prstGeom prst="rect">
            <a:avLst/>
          </a:prstGeom>
        </p:spPr>
        <p:txBody>
          <a:bodyPr wrap="square">
            <a:spAutoFit/>
          </a:bodyPr>
          <a:lstStyle/>
          <a:p>
            <a:r>
              <a:rPr lang="en-AU" dirty="0"/>
              <a:t>Rodrigues </a:t>
            </a:r>
            <a:r>
              <a:rPr lang="en-AU" i="1" dirty="0"/>
              <a:t>et al. </a:t>
            </a:r>
            <a:r>
              <a:rPr lang="en-AU" dirty="0"/>
              <a:t>(2004), </a:t>
            </a:r>
            <a:r>
              <a:rPr lang="en-AU" dirty="0" err="1"/>
              <a:t>BioSicence</a:t>
            </a:r>
            <a:r>
              <a:rPr lang="en-AU" dirty="0"/>
              <a:t>, DOI:</a:t>
            </a:r>
          </a:p>
          <a:p>
            <a:r>
              <a:rPr lang="en-AU" dirty="0"/>
              <a:t>10.1641/0006-568(2004)054[1092:GGAPRF]2.0.CO;2</a:t>
            </a:r>
          </a:p>
        </p:txBody>
      </p:sp>
      <p:sp>
        <p:nvSpPr>
          <p:cNvPr id="8" name="Rectangle 7"/>
          <p:cNvSpPr/>
          <p:nvPr/>
        </p:nvSpPr>
        <p:spPr>
          <a:xfrm>
            <a:off x="205740" y="1805651"/>
            <a:ext cx="4008120" cy="2554545"/>
          </a:xfrm>
          <a:prstGeom prst="rect">
            <a:avLst/>
          </a:prstGeom>
        </p:spPr>
        <p:txBody>
          <a:bodyPr wrap="square">
            <a:spAutoFit/>
          </a:bodyPr>
          <a:lstStyle/>
          <a:p>
            <a:pPr algn="ctr"/>
            <a:r>
              <a:rPr lang="en-AU" sz="2000" dirty="0"/>
              <a:t>“Species into as many biodiversity features as the biomes in which the species occurs. We set species targets to conserving the minimum amount of species’ habitat necessary to qualify it for the conservation status ‘Least Concern’ following IUCN Red List criteria”</a:t>
            </a:r>
          </a:p>
        </p:txBody>
      </p:sp>
    </p:spTree>
    <p:extLst>
      <p:ext uri="{BB962C8B-B14F-4D97-AF65-F5344CB8AC3E}">
        <p14:creationId xmlns:p14="http://schemas.microsoft.com/office/powerpoint/2010/main" val="968995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2000</a:t>
            </a: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Future</a:t>
            </a: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Biodiversity</a:t>
            </a: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28"/>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34"/>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a:ln>
                  <a:noFill/>
                </a:ln>
                <a:solidFill>
                  <a:prstClr val="white"/>
                </a:solidFill>
                <a:effectLst/>
                <a:uLnTx/>
                <a:uFillTx/>
                <a:latin typeface="Calibri"/>
                <a:ea typeface="+mn-ea"/>
                <a:cs typeface="+mn-cs"/>
              </a:rPr>
              <a:t>Status quo</a:t>
            </a:r>
          </a:p>
        </p:txBody>
      </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Now</a:t>
            </a: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03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CARE-C Principles</a:t>
            </a:r>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a:t>versus</a:t>
            </a:r>
          </a:p>
        </p:txBody>
      </p:sp>
      <p:grpSp>
        <p:nvGrpSpPr>
          <p:cNvPr id="8" name="Group 7"/>
          <p:cNvGrpSpPr/>
          <p:nvPr/>
        </p:nvGrpSpPr>
        <p:grpSpPr>
          <a:xfrm>
            <a:off x="4254198" y="934584"/>
            <a:ext cx="4064000" cy="1544320"/>
            <a:chOff x="4368800" y="3395000"/>
            <a:chExt cx="4064000" cy="1544320"/>
          </a:xfrm>
        </p:grpSpPr>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 name="Group 6"/>
            <p:cNvGrpSpPr/>
            <p:nvPr/>
          </p:nvGrpSpPr>
          <p:grpSpPr>
            <a:xfrm>
              <a:off x="6748749" y="3696101"/>
              <a:ext cx="1571827" cy="1121460"/>
              <a:chOff x="6748749" y="3656757"/>
              <a:chExt cx="1571827" cy="1121460"/>
            </a:xfrm>
          </p:grpSpPr>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655266" y="36989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3300" y="36567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48749" y="4196149"/>
                <a:ext cx="1571827" cy="582068"/>
              </a:xfrm>
              <a:prstGeom prst="rect">
                <a:avLst/>
              </a:prstGeom>
            </p:spPr>
          </p:pic>
        </p:grpSp>
        <p:grpSp>
          <p:nvGrpSpPr>
            <p:cNvPr id="6" name="Group 5"/>
            <p:cNvGrpSpPr/>
            <p:nvPr/>
          </p:nvGrpSpPr>
          <p:grpSpPr>
            <a:xfrm>
              <a:off x="4511040" y="3570021"/>
              <a:ext cx="1600200" cy="1261059"/>
              <a:chOff x="4511040" y="3608121"/>
              <a:chExt cx="1600200" cy="1261059"/>
            </a:xfrm>
          </p:grpSpPr>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0531" y="369401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4150" y="385872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r="43804"/>
              <a:stretch/>
            </p:blipFill>
            <p:spPr>
              <a:xfrm>
                <a:off x="4511041" y="4282989"/>
                <a:ext cx="883306" cy="582068"/>
              </a:xfrm>
              <a:prstGeom prst="rect">
                <a:avLst/>
              </a:prstGeom>
            </p:spPr>
          </p:pic>
          <p:pic>
            <p:nvPicPr>
              <p:cNvPr id="1028" name="Picture 4" descr="holy family catholic church&#10;"/>
              <p:cNvPicPr>
                <a:picLocks noChangeAspect="1" noChangeArrowheads="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72377" r="54635" b="-459"/>
              <a:stretch/>
            </p:blipFill>
            <p:spPr bwMode="auto">
              <a:xfrm>
                <a:off x="5391776" y="4535162"/>
                <a:ext cx="719464" cy="33401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4511040" y="36081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61" name="Group 60"/>
          <p:cNvGrpSpPr/>
          <p:nvPr/>
        </p:nvGrpSpPr>
        <p:grpSpPr>
          <a:xfrm>
            <a:off x="4254198" y="3339196"/>
            <a:ext cx="4064000" cy="1544320"/>
            <a:chOff x="4368800" y="3395000"/>
            <a:chExt cx="4064000" cy="1544320"/>
          </a:xfrm>
        </p:grpSpPr>
        <p:sp>
          <p:nvSpPr>
            <p:cNvPr id="64" name="Rectangle 63"/>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5" name="Group 64"/>
            <p:cNvGrpSpPr/>
            <p:nvPr/>
          </p:nvGrpSpPr>
          <p:grpSpPr>
            <a:xfrm>
              <a:off x="6736080" y="3571265"/>
              <a:ext cx="1595120" cy="1258570"/>
              <a:chOff x="6736080" y="3531921"/>
              <a:chExt cx="1595120" cy="1258570"/>
            </a:xfrm>
          </p:grpSpPr>
          <p:sp>
            <p:nvSpPr>
              <p:cNvPr id="73" name="Rectangle 72"/>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655266" y="36989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3300" y="36567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48749" y="4196149"/>
                <a:ext cx="1571827" cy="582068"/>
              </a:xfrm>
              <a:prstGeom prst="rect">
                <a:avLst/>
              </a:prstGeom>
            </p:spPr>
          </p:pic>
        </p:grpSp>
        <p:grpSp>
          <p:nvGrpSpPr>
            <p:cNvPr id="66" name="Group 65"/>
            <p:cNvGrpSpPr/>
            <p:nvPr/>
          </p:nvGrpSpPr>
          <p:grpSpPr>
            <a:xfrm>
              <a:off x="4511041" y="3655913"/>
              <a:ext cx="1600199" cy="1175167"/>
              <a:chOff x="4511041" y="3694013"/>
              <a:chExt cx="1600199" cy="1175167"/>
            </a:xfrm>
          </p:grpSpPr>
          <p:pic>
            <p:nvPicPr>
              <p:cNvPr id="6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0531" y="369401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phylopic.org/assets/images/submissions/416ec8c6-0ed1-4c9f-b4a4-8c1ef6496e84.thumb.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4150" y="385872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r="43804"/>
              <a:stretch/>
            </p:blipFill>
            <p:spPr>
              <a:xfrm>
                <a:off x="4511041" y="4282989"/>
                <a:ext cx="883306" cy="582068"/>
              </a:xfrm>
              <a:prstGeom prst="rect">
                <a:avLst/>
              </a:prstGeom>
            </p:spPr>
          </p:pic>
          <p:pic>
            <p:nvPicPr>
              <p:cNvPr id="71" name="Picture 4" descr="holy family catholic church&#10;"/>
              <p:cNvPicPr>
                <a:picLocks noChangeAspect="1" noChangeArrowheads="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72377" r="54635" b="-459"/>
              <a:stretch/>
            </p:blipFill>
            <p:spPr bwMode="auto">
              <a:xfrm>
                <a:off x="5391776" y="4535162"/>
                <a:ext cx="719464" cy="33401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7"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Content Placeholder 2"/>
          <p:cNvSpPr>
            <a:spLocks noGrp="1"/>
          </p:cNvSpPr>
          <p:nvPr>
            <p:ph idx="1"/>
          </p:nvPr>
        </p:nvSpPr>
        <p:spPr>
          <a:xfrm>
            <a:off x="134003" y="10088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a:p>
            <a:r>
              <a:rPr lang="en-AU" sz="4000" dirty="0"/>
              <a:t>Connectivity</a:t>
            </a:r>
          </a:p>
        </p:txBody>
      </p:sp>
    </p:spTree>
    <p:extLst>
      <p:ext uri="{BB962C8B-B14F-4D97-AF65-F5344CB8AC3E}">
        <p14:creationId xmlns:p14="http://schemas.microsoft.com/office/powerpoint/2010/main" val="4013842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457200" y="-51196"/>
            <a:ext cx="8229600" cy="610417"/>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US" sz="3600" dirty="0"/>
              <a:t>Accounting for representativeness</a:t>
            </a:r>
          </a:p>
        </p:txBody>
      </p:sp>
      <p:grpSp>
        <p:nvGrpSpPr>
          <p:cNvPr id="9" name="Group 8"/>
          <p:cNvGrpSpPr/>
          <p:nvPr/>
        </p:nvGrpSpPr>
        <p:grpSpPr>
          <a:xfrm>
            <a:off x="6031960" y="1156428"/>
            <a:ext cx="3365500" cy="3255751"/>
            <a:chOff x="-203200" y="953468"/>
            <a:chExt cx="3365500" cy="3255751"/>
          </a:xfrm>
        </p:grpSpPr>
        <p:pic>
          <p:nvPicPr>
            <p:cNvPr id="6" name="Picture 5"/>
            <p:cNvPicPr>
              <a:picLocks noChangeAspect="1"/>
            </p:cNvPicPr>
            <p:nvPr/>
          </p:nvPicPr>
          <p:blipFill rotWithShape="1">
            <a:blip r:embed="rId2"/>
            <a:srcRect l="43730" t="24500" r="29642" b="37667"/>
            <a:stretch/>
          </p:blipFill>
          <p:spPr>
            <a:xfrm>
              <a:off x="254000" y="1415342"/>
              <a:ext cx="2552700" cy="2266788"/>
            </a:xfrm>
            <a:prstGeom prst="rect">
              <a:avLst/>
            </a:prstGeom>
          </p:spPr>
        </p:pic>
        <p:sp>
          <p:nvSpPr>
            <p:cNvPr id="7" name="TextBox 6"/>
            <p:cNvSpPr txBox="1"/>
            <p:nvPr/>
          </p:nvSpPr>
          <p:spPr>
            <a:xfrm>
              <a:off x="-203200" y="953468"/>
              <a:ext cx="3338314" cy="369332"/>
            </a:xfrm>
            <a:prstGeom prst="rect">
              <a:avLst/>
            </a:prstGeom>
            <a:noFill/>
          </p:spPr>
          <p:txBody>
            <a:bodyPr wrap="square" rtlCol="0">
              <a:spAutoFit/>
            </a:bodyPr>
            <a:lstStyle/>
            <a:p>
              <a:pPr algn="ctr"/>
              <a:r>
                <a:rPr lang="en-US" dirty="0"/>
                <a:t>Genes</a:t>
              </a:r>
            </a:p>
          </p:txBody>
        </p:sp>
        <p:sp>
          <p:nvSpPr>
            <p:cNvPr id="3" name="TextBox 2"/>
            <p:cNvSpPr txBox="1"/>
            <p:nvPr/>
          </p:nvSpPr>
          <p:spPr>
            <a:xfrm>
              <a:off x="-101600" y="3747554"/>
              <a:ext cx="3263900" cy="461665"/>
            </a:xfrm>
            <a:prstGeom prst="rect">
              <a:avLst/>
            </a:prstGeom>
            <a:noFill/>
          </p:spPr>
          <p:txBody>
            <a:bodyPr wrap="square" rtlCol="0">
              <a:spAutoFit/>
            </a:bodyPr>
            <a:lstStyle/>
            <a:p>
              <a:pPr algn="ctr"/>
              <a:r>
                <a:rPr lang="en-US" sz="1200" dirty="0"/>
                <a:t>Hanson et al. (2022) </a:t>
              </a:r>
            </a:p>
            <a:p>
              <a:pPr algn="ctr"/>
              <a:r>
                <a:rPr lang="en-US" sz="1200" dirty="0"/>
                <a:t>DOI: 10.1111/1365-2664.13718</a:t>
              </a:r>
            </a:p>
          </p:txBody>
        </p:sp>
      </p:grpSp>
      <p:grpSp>
        <p:nvGrpSpPr>
          <p:cNvPr id="11" name="Group 10"/>
          <p:cNvGrpSpPr/>
          <p:nvPr/>
        </p:nvGrpSpPr>
        <p:grpSpPr>
          <a:xfrm>
            <a:off x="2441377" y="669351"/>
            <a:ext cx="3338314" cy="3947724"/>
            <a:chOff x="3135114" y="787096"/>
            <a:chExt cx="3338314" cy="3947724"/>
          </a:xfrm>
        </p:grpSpPr>
        <p:sp>
          <p:nvSpPr>
            <p:cNvPr id="22" name="TextBox 21"/>
            <p:cNvSpPr txBox="1"/>
            <p:nvPr/>
          </p:nvSpPr>
          <p:spPr>
            <a:xfrm>
              <a:off x="3135114" y="787096"/>
              <a:ext cx="3338314" cy="369332"/>
            </a:xfrm>
            <a:prstGeom prst="rect">
              <a:avLst/>
            </a:prstGeom>
            <a:noFill/>
          </p:spPr>
          <p:txBody>
            <a:bodyPr wrap="square" rtlCol="0">
              <a:spAutoFit/>
            </a:bodyPr>
            <a:lstStyle/>
            <a:p>
              <a:pPr algn="ctr"/>
              <a:r>
                <a:rPr lang="en-US" dirty="0"/>
                <a:t>Species</a:t>
              </a:r>
            </a:p>
          </p:txBody>
        </p:sp>
        <p:sp>
          <p:nvSpPr>
            <p:cNvPr id="24" name="TextBox 23"/>
            <p:cNvSpPr txBox="1"/>
            <p:nvPr/>
          </p:nvSpPr>
          <p:spPr>
            <a:xfrm>
              <a:off x="3172321" y="4273155"/>
              <a:ext cx="3263900" cy="461665"/>
            </a:xfrm>
            <a:prstGeom prst="rect">
              <a:avLst/>
            </a:prstGeom>
            <a:noFill/>
          </p:spPr>
          <p:txBody>
            <a:bodyPr wrap="square" rtlCol="0">
              <a:spAutoFit/>
            </a:bodyPr>
            <a:lstStyle/>
            <a:p>
              <a:pPr algn="ctr"/>
              <a:r>
                <a:rPr lang="en-US" sz="1200" dirty="0" err="1"/>
                <a:t>Domisch</a:t>
              </a:r>
              <a:r>
                <a:rPr lang="en-US" sz="1200" dirty="0"/>
                <a:t> et al. (2019) </a:t>
              </a:r>
            </a:p>
            <a:p>
              <a:pPr algn="ctr"/>
              <a:r>
                <a:rPr lang="en-US" sz="1200" dirty="0"/>
                <a:t>DOI: 10.1111/ddi.12891</a:t>
              </a:r>
            </a:p>
          </p:txBody>
        </p:sp>
      </p:grpSp>
      <p:sp>
        <p:nvSpPr>
          <p:cNvPr id="13" name="Pentagon 12"/>
          <p:cNvSpPr/>
          <p:nvPr/>
        </p:nvSpPr>
        <p:spPr>
          <a:xfrm>
            <a:off x="2195642" y="1248140"/>
            <a:ext cx="564519" cy="2979754"/>
          </a:xfrm>
          <a:prstGeom prst="homePlat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p:cNvSpPr/>
          <p:nvPr/>
        </p:nvSpPr>
        <p:spPr>
          <a:xfrm>
            <a:off x="5509862" y="1822990"/>
            <a:ext cx="539658" cy="1905000"/>
          </a:xfrm>
          <a:prstGeom prst="homePlat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350893" y="787096"/>
            <a:ext cx="2641600" cy="3763582"/>
            <a:chOff x="6502400" y="728470"/>
            <a:chExt cx="2641600" cy="3763582"/>
          </a:xfrm>
        </p:grpSpPr>
        <p:pic>
          <p:nvPicPr>
            <p:cNvPr id="7170" name="Picture 2" descr="Details are in the caption following th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6006" r="69230"/>
            <a:stretch/>
          </p:blipFill>
          <p:spPr bwMode="auto">
            <a:xfrm>
              <a:off x="7090496" y="1189514"/>
              <a:ext cx="1465407" cy="27485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90496" y="728470"/>
              <a:ext cx="1435100" cy="369332"/>
            </a:xfrm>
            <a:prstGeom prst="rect">
              <a:avLst/>
            </a:prstGeom>
            <a:noFill/>
          </p:spPr>
          <p:txBody>
            <a:bodyPr wrap="square" rtlCol="0">
              <a:spAutoFit/>
            </a:bodyPr>
            <a:lstStyle/>
            <a:p>
              <a:r>
                <a:rPr lang="en-US" dirty="0"/>
                <a:t>Ecosystems</a:t>
              </a:r>
            </a:p>
          </p:txBody>
        </p:sp>
        <p:sp>
          <p:nvSpPr>
            <p:cNvPr id="4" name="TextBox 3"/>
            <p:cNvSpPr txBox="1"/>
            <p:nvPr/>
          </p:nvSpPr>
          <p:spPr>
            <a:xfrm>
              <a:off x="6502400" y="4030387"/>
              <a:ext cx="2641600" cy="461665"/>
            </a:xfrm>
            <a:prstGeom prst="rect">
              <a:avLst/>
            </a:prstGeom>
            <a:noFill/>
          </p:spPr>
          <p:txBody>
            <a:bodyPr wrap="square" rtlCol="0">
              <a:spAutoFit/>
            </a:bodyPr>
            <a:lstStyle/>
            <a:p>
              <a:pPr algn="ctr"/>
              <a:r>
                <a:rPr lang="en-US" sz="1200" dirty="0"/>
                <a:t>Flower et al. (2010) </a:t>
              </a:r>
            </a:p>
            <a:p>
              <a:pPr algn="ctr"/>
              <a:r>
                <a:rPr lang="en-US" sz="1200" dirty="0"/>
                <a:t>DOI: 10.1111/csp2.158</a:t>
              </a:r>
            </a:p>
          </p:txBody>
        </p:sp>
      </p:grpSp>
      <p:pic>
        <p:nvPicPr>
          <p:cNvPr id="14" name="Picture 13"/>
          <p:cNvPicPr>
            <a:picLocks noChangeAspect="1"/>
          </p:cNvPicPr>
          <p:nvPr/>
        </p:nvPicPr>
        <p:blipFill rotWithShape="1">
          <a:blip r:embed="rId4"/>
          <a:srcRect l="52258" t="17943" r="38064" b="55396"/>
          <a:stretch/>
        </p:blipFill>
        <p:spPr>
          <a:xfrm>
            <a:off x="3298648" y="1105081"/>
            <a:ext cx="1771574" cy="3050329"/>
          </a:xfrm>
          <a:prstGeom prst="rect">
            <a:avLst/>
          </a:prstGeom>
        </p:spPr>
      </p:pic>
    </p:spTree>
    <p:extLst>
      <p:ext uri="{BB962C8B-B14F-4D97-AF65-F5344CB8AC3E}">
        <p14:creationId xmlns:p14="http://schemas.microsoft.com/office/powerpoint/2010/main" val="2153351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CARE-C Principles</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a:t>versus</a:t>
            </a:r>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134003" y="1008801"/>
            <a:ext cx="4278869" cy="36022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4000" dirty="0"/>
              <a:t>Comprehensive</a:t>
            </a:r>
          </a:p>
          <a:p>
            <a:r>
              <a:rPr lang="en-AU" sz="4000" dirty="0"/>
              <a:t>Adequate</a:t>
            </a:r>
          </a:p>
          <a:p>
            <a:r>
              <a:rPr lang="en-AU" sz="4000" dirty="0"/>
              <a:t>Representative</a:t>
            </a:r>
          </a:p>
          <a:p>
            <a:r>
              <a:rPr lang="en-AU" sz="4000" b="1" u="sng" dirty="0"/>
              <a:t>Efficient</a:t>
            </a:r>
          </a:p>
          <a:p>
            <a:r>
              <a:rPr lang="en-AU" sz="4000" dirty="0"/>
              <a:t>Connectivity</a:t>
            </a:r>
          </a:p>
        </p:txBody>
      </p:sp>
    </p:spTree>
    <p:extLst>
      <p:ext uri="{BB962C8B-B14F-4D97-AF65-F5344CB8AC3E}">
        <p14:creationId xmlns:p14="http://schemas.microsoft.com/office/powerpoint/2010/main" val="84159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374"/>
            <a:ext cx="8229600" cy="857250"/>
          </a:xfrm>
        </p:spPr>
        <p:txBody>
          <a:bodyPr>
            <a:normAutofit/>
          </a:bodyPr>
          <a:lstStyle/>
          <a:p>
            <a:r>
              <a:rPr lang="en-US" sz="3600" dirty="0"/>
              <a:t>Accounting for efficiency</a:t>
            </a:r>
          </a:p>
        </p:txBody>
      </p:sp>
      <p:grpSp>
        <p:nvGrpSpPr>
          <p:cNvPr id="24" name="Group 23"/>
          <p:cNvGrpSpPr/>
          <p:nvPr/>
        </p:nvGrpSpPr>
        <p:grpSpPr>
          <a:xfrm>
            <a:off x="449404" y="854973"/>
            <a:ext cx="2542578" cy="4054949"/>
            <a:chOff x="449404" y="854973"/>
            <a:chExt cx="2542578" cy="4054949"/>
          </a:xfrm>
        </p:grpSpPr>
        <p:pic>
          <p:nvPicPr>
            <p:cNvPr id="2050" name="Picture 2" descr="Figure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34" t="1307" r="52583" b="51097"/>
            <a:stretch/>
          </p:blipFill>
          <p:spPr bwMode="auto">
            <a:xfrm>
              <a:off x="699632" y="854973"/>
              <a:ext cx="2108200" cy="2820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5482" y="3813589"/>
              <a:ext cx="2476500" cy="369332"/>
            </a:xfrm>
            <a:prstGeom prst="rect">
              <a:avLst/>
            </a:prstGeom>
            <a:noFill/>
          </p:spPr>
          <p:txBody>
            <a:bodyPr wrap="square" rtlCol="0">
              <a:spAutoFit/>
            </a:bodyPr>
            <a:lstStyle/>
            <a:p>
              <a:r>
                <a:rPr lang="en-US" dirty="0"/>
                <a:t>Land value assessments</a:t>
              </a:r>
            </a:p>
          </p:txBody>
        </p:sp>
        <p:sp>
          <p:nvSpPr>
            <p:cNvPr id="7" name="Rectangle 6"/>
            <p:cNvSpPr/>
            <p:nvPr/>
          </p:nvSpPr>
          <p:spPr>
            <a:xfrm>
              <a:off x="449404" y="4448257"/>
              <a:ext cx="2445316" cy="461665"/>
            </a:xfrm>
            <a:prstGeom prst="rect">
              <a:avLst/>
            </a:prstGeom>
          </p:spPr>
          <p:txBody>
            <a:bodyPr wrap="square">
              <a:spAutoFit/>
            </a:bodyPr>
            <a:lstStyle/>
            <a:p>
              <a:pPr algn="ctr"/>
              <a:r>
                <a:rPr lang="en-US" sz="1200" dirty="0" err="1">
                  <a:latin typeface="+mj-lt"/>
                </a:rPr>
                <a:t>Rodewald</a:t>
              </a:r>
              <a:r>
                <a:rPr lang="en-US" sz="1200" dirty="0">
                  <a:latin typeface="+mj-lt"/>
                </a:rPr>
                <a:t> et al. (2019) </a:t>
              </a:r>
            </a:p>
            <a:p>
              <a:pPr algn="ctr"/>
              <a:r>
                <a:rPr lang="en-US" sz="1200" dirty="0">
                  <a:latin typeface="+mj-lt"/>
                </a:rPr>
                <a:t>DOI:10.1038/s41598-019-52241-2</a:t>
              </a:r>
            </a:p>
          </p:txBody>
        </p:sp>
      </p:grpSp>
      <p:grpSp>
        <p:nvGrpSpPr>
          <p:cNvPr id="23" name="Group 22"/>
          <p:cNvGrpSpPr/>
          <p:nvPr/>
        </p:nvGrpSpPr>
        <p:grpSpPr>
          <a:xfrm>
            <a:off x="3290444" y="854973"/>
            <a:ext cx="2445316" cy="4054949"/>
            <a:chOff x="3155384" y="854973"/>
            <a:chExt cx="2445316" cy="4054949"/>
          </a:xfrm>
        </p:grpSpPr>
        <p:sp>
          <p:nvSpPr>
            <p:cNvPr id="6" name="TextBox 5"/>
            <p:cNvSpPr txBox="1"/>
            <p:nvPr/>
          </p:nvSpPr>
          <p:spPr>
            <a:xfrm>
              <a:off x="3431012" y="3813589"/>
              <a:ext cx="2057400" cy="369332"/>
            </a:xfrm>
            <a:prstGeom prst="rect">
              <a:avLst/>
            </a:prstGeom>
            <a:noFill/>
          </p:spPr>
          <p:txBody>
            <a:bodyPr wrap="square" rtlCol="0">
              <a:spAutoFit/>
            </a:bodyPr>
            <a:lstStyle/>
            <a:p>
              <a:r>
                <a:rPr lang="en-US" dirty="0"/>
                <a:t>Human pressure</a:t>
              </a:r>
            </a:p>
          </p:txBody>
        </p:sp>
        <p:pic>
          <p:nvPicPr>
            <p:cNvPr id="9" name="Picture 8"/>
            <p:cNvPicPr>
              <a:picLocks noChangeAspect="1"/>
            </p:cNvPicPr>
            <p:nvPr/>
          </p:nvPicPr>
          <p:blipFill rotWithShape="1">
            <a:blip r:embed="rId3"/>
            <a:srcRect l="47431" t="24056" r="31389" b="30944"/>
            <a:stretch/>
          </p:blipFill>
          <p:spPr>
            <a:xfrm>
              <a:off x="3383191" y="854973"/>
              <a:ext cx="2153042" cy="2858957"/>
            </a:xfrm>
            <a:prstGeom prst="rect">
              <a:avLst/>
            </a:prstGeom>
          </p:spPr>
        </p:pic>
        <p:sp>
          <p:nvSpPr>
            <p:cNvPr id="11" name="Rectangle 10"/>
            <p:cNvSpPr/>
            <p:nvPr/>
          </p:nvSpPr>
          <p:spPr>
            <a:xfrm>
              <a:off x="3383191" y="2941320"/>
              <a:ext cx="884009" cy="757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55384" y="4448257"/>
              <a:ext cx="2445316" cy="461665"/>
            </a:xfrm>
            <a:prstGeom prst="rect">
              <a:avLst/>
            </a:prstGeom>
          </p:spPr>
          <p:txBody>
            <a:bodyPr wrap="square">
              <a:spAutoFit/>
            </a:bodyPr>
            <a:lstStyle/>
            <a:p>
              <a:pPr algn="ctr"/>
              <a:r>
                <a:rPr lang="en-US" sz="1200" dirty="0">
                  <a:latin typeface="+mj-lt"/>
                </a:rPr>
                <a:t>Schuster et al. (2019) </a:t>
              </a:r>
            </a:p>
            <a:p>
              <a:pPr algn="ctr"/>
              <a:r>
                <a:rPr lang="en-US" sz="1200" dirty="0">
                  <a:latin typeface="+mj-lt"/>
                </a:rPr>
                <a:t>DOI:</a:t>
              </a:r>
              <a:r>
                <a:rPr lang="en-US" sz="1200" dirty="0"/>
                <a:t>10.1038/s41467-019-09723-8</a:t>
              </a:r>
              <a:endParaRPr lang="en-US" sz="1200" dirty="0">
                <a:latin typeface="+mj-lt"/>
              </a:endParaRPr>
            </a:p>
          </p:txBody>
        </p:sp>
      </p:grpSp>
      <p:grpSp>
        <p:nvGrpSpPr>
          <p:cNvPr id="22" name="Group 21"/>
          <p:cNvGrpSpPr/>
          <p:nvPr/>
        </p:nvGrpSpPr>
        <p:grpSpPr>
          <a:xfrm>
            <a:off x="6131483" y="854973"/>
            <a:ext cx="2485428" cy="4054949"/>
            <a:chOff x="6131483" y="854973"/>
            <a:chExt cx="2485428" cy="4054949"/>
          </a:xfrm>
        </p:grpSpPr>
        <p:sp>
          <p:nvSpPr>
            <p:cNvPr id="15" name="TextBox 14"/>
            <p:cNvSpPr txBox="1"/>
            <p:nvPr/>
          </p:nvSpPr>
          <p:spPr>
            <a:xfrm>
              <a:off x="6254711" y="3813589"/>
              <a:ext cx="2362200" cy="646331"/>
            </a:xfrm>
            <a:prstGeom prst="rect">
              <a:avLst/>
            </a:prstGeom>
            <a:noFill/>
          </p:spPr>
          <p:txBody>
            <a:bodyPr wrap="square" rtlCol="0">
              <a:spAutoFit/>
            </a:bodyPr>
            <a:lstStyle/>
            <a:p>
              <a:r>
                <a:rPr lang="en-US" dirty="0"/>
                <a:t>Opportunity cost to commercial fisheries</a:t>
              </a:r>
            </a:p>
          </p:txBody>
        </p:sp>
        <p:pic>
          <p:nvPicPr>
            <p:cNvPr id="2052" name="Picture 4" descr="Extended Data Fig. 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166"/>
            <a:stretch/>
          </p:blipFill>
          <p:spPr bwMode="auto">
            <a:xfrm>
              <a:off x="6605384" y="854973"/>
              <a:ext cx="1660854" cy="28912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131483" y="4448257"/>
              <a:ext cx="2445316" cy="461665"/>
            </a:xfrm>
            <a:prstGeom prst="rect">
              <a:avLst/>
            </a:prstGeom>
          </p:spPr>
          <p:txBody>
            <a:bodyPr wrap="square">
              <a:spAutoFit/>
            </a:bodyPr>
            <a:lstStyle/>
            <a:p>
              <a:pPr algn="ctr"/>
              <a:r>
                <a:rPr lang="en-US" sz="1200" dirty="0">
                  <a:latin typeface="+mj-lt"/>
                </a:rPr>
                <a:t>Brito-Morales et al. (2022) </a:t>
              </a:r>
            </a:p>
            <a:p>
              <a:pPr algn="ctr"/>
              <a:r>
                <a:rPr lang="en-US" sz="1200" dirty="0">
                  <a:latin typeface="+mj-lt"/>
                </a:rPr>
                <a:t>DOI:10.1038/s41558-022-01323-7</a:t>
              </a:r>
            </a:p>
          </p:txBody>
        </p:sp>
      </p:grpSp>
    </p:spTree>
    <p:extLst>
      <p:ext uri="{BB962C8B-B14F-4D97-AF65-F5344CB8AC3E}">
        <p14:creationId xmlns:p14="http://schemas.microsoft.com/office/powerpoint/2010/main" val="410498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412872" y="3285945"/>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4555112" y="3422866"/>
            <a:ext cx="1075998"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37807" y="353527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41472" y="386707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phylopic.org/assets/images/submissions/c07ce7b7-5fb5-484f-83a0-567bb0795e18.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417392" y="359420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163392" y="400621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phylopic.org/assets/images/submissions/c07ce7b7-5fb5-484f-83a0-567bb0795e18.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714519" y="3539450"/>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460519" y="3951457"/>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3899"/>
            <a:ext cx="8229600" cy="857250"/>
          </a:xfrm>
        </p:spPr>
        <p:txBody>
          <a:bodyPr/>
          <a:lstStyle/>
          <a:p>
            <a:r>
              <a:rPr lang="en-AU" dirty="0"/>
              <a:t>CARE-C Principles</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p:cNvSpPr txBox="1"/>
          <p:nvPr/>
        </p:nvSpPr>
        <p:spPr>
          <a:xfrm>
            <a:off x="5547360" y="2678109"/>
            <a:ext cx="1405834" cy="646331"/>
          </a:xfrm>
          <a:prstGeom prst="rect">
            <a:avLst/>
          </a:prstGeom>
          <a:noFill/>
        </p:spPr>
        <p:txBody>
          <a:bodyPr wrap="none" rtlCol="0">
            <a:spAutoFit/>
          </a:bodyPr>
          <a:lstStyle/>
          <a:p>
            <a:r>
              <a:rPr lang="en-AU" sz="3600" b="1" dirty="0"/>
              <a:t>versus</a:t>
            </a:r>
          </a:p>
        </p:txBody>
      </p:sp>
      <p:sp>
        <p:nvSpPr>
          <p:cNvPr id="63" name="Rectangle 62"/>
          <p:cNvSpPr/>
          <p:nvPr/>
        </p:nvSpPr>
        <p:spPr>
          <a:xfrm>
            <a:off x="4511040" y="1200150"/>
            <a:ext cx="1287288"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7636" y="2725553"/>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134003" y="1008801"/>
            <a:ext cx="4278869" cy="36022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4000" dirty="0"/>
              <a:t>Comprehensive</a:t>
            </a:r>
          </a:p>
          <a:p>
            <a:r>
              <a:rPr lang="en-AU" sz="4000" dirty="0"/>
              <a:t>Adequate</a:t>
            </a:r>
          </a:p>
          <a:p>
            <a:r>
              <a:rPr lang="en-AU" sz="4000" dirty="0"/>
              <a:t>Representative</a:t>
            </a:r>
          </a:p>
          <a:p>
            <a:r>
              <a:rPr lang="en-AU" sz="4000" dirty="0"/>
              <a:t>Efficient</a:t>
            </a:r>
          </a:p>
          <a:p>
            <a:r>
              <a:rPr lang="en-AU" sz="4000" b="1" u="sng" dirty="0"/>
              <a:t>Connectivity</a:t>
            </a:r>
          </a:p>
        </p:txBody>
      </p:sp>
      <p:pic>
        <p:nvPicPr>
          <p:cNvPr id="20" name="Picture 4" descr="http://phylopic.org/assets/images/submissions/c07ce7b7-5fb5-484f-83a0-567bb0795e18.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373320" y="137148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119320" y="178349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phylopic.org/assets/images/submissions/c07ce7b7-5fb5-484f-83a0-567bb0795e18.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670447" y="1316734"/>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416447" y="1728741"/>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7256016" y="3422866"/>
            <a:ext cx="1075998"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5798328" y="1200150"/>
            <a:ext cx="1124408"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23235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4500" y="107554"/>
            <a:ext cx="8229600" cy="857250"/>
          </a:xfrm>
        </p:spPr>
        <p:txBody>
          <a:bodyPr>
            <a:normAutofit/>
          </a:bodyPr>
          <a:lstStyle/>
          <a:p>
            <a:r>
              <a:rPr lang="en-US" sz="3600" dirty="0"/>
              <a:t>Accounting for connectivity</a:t>
            </a:r>
          </a:p>
        </p:txBody>
      </p:sp>
      <p:grpSp>
        <p:nvGrpSpPr>
          <p:cNvPr id="14" name="Group 13"/>
          <p:cNvGrpSpPr/>
          <p:nvPr/>
        </p:nvGrpSpPr>
        <p:grpSpPr>
          <a:xfrm>
            <a:off x="162561" y="1028995"/>
            <a:ext cx="4051300" cy="3953894"/>
            <a:chOff x="162561" y="846115"/>
            <a:chExt cx="4051300" cy="3953894"/>
          </a:xfrm>
        </p:grpSpPr>
        <p:pic>
          <p:nvPicPr>
            <p:cNvPr id="4" name="Picture 2" descr="Details are in the caption following th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561" y="846115"/>
              <a:ext cx="4051300" cy="358296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57164" y="4523010"/>
              <a:ext cx="3421380" cy="276999"/>
            </a:xfrm>
            <a:prstGeom prst="rect">
              <a:avLst/>
            </a:prstGeom>
          </p:spPr>
          <p:txBody>
            <a:bodyPr wrap="square">
              <a:spAutoFit/>
            </a:bodyPr>
            <a:lstStyle/>
            <a:p>
              <a:pPr algn="ctr"/>
              <a:r>
                <a:rPr lang="en-US" sz="1200" dirty="0"/>
                <a:t>Hanson</a:t>
              </a:r>
              <a:r>
                <a:rPr lang="en-US" sz="1200" dirty="0">
                  <a:latin typeface="+mj-lt"/>
                </a:rPr>
                <a:t> et al. (2022) DOI:10.1111/1365-2664.14251</a:t>
              </a:r>
            </a:p>
          </p:txBody>
        </p:sp>
      </p:grpSp>
      <p:grpSp>
        <p:nvGrpSpPr>
          <p:cNvPr id="13" name="Group 12"/>
          <p:cNvGrpSpPr/>
          <p:nvPr/>
        </p:nvGrpSpPr>
        <p:grpSpPr>
          <a:xfrm>
            <a:off x="5261316" y="1028995"/>
            <a:ext cx="3669323" cy="3676895"/>
            <a:chOff x="5261316" y="846115"/>
            <a:chExt cx="3669323" cy="3676895"/>
          </a:xfrm>
        </p:grpSpPr>
        <p:grpSp>
          <p:nvGrpSpPr>
            <p:cNvPr id="12" name="Group 11"/>
            <p:cNvGrpSpPr/>
            <p:nvPr/>
          </p:nvGrpSpPr>
          <p:grpSpPr>
            <a:xfrm>
              <a:off x="5506267" y="846115"/>
              <a:ext cx="3179420" cy="3175797"/>
              <a:chOff x="5614060" y="846115"/>
              <a:chExt cx="3179420" cy="3175797"/>
            </a:xfrm>
          </p:grpSpPr>
          <p:pic>
            <p:nvPicPr>
              <p:cNvPr id="4098" name="Picture 2" descr="https://ars.els-cdn.com/content/image/1-s2.0-S2666166721005888-gr1.jpg"/>
              <p:cNvPicPr>
                <a:picLocks noChangeAspect="1" noChangeArrowheads="1"/>
              </p:cNvPicPr>
              <p:nvPr/>
            </p:nvPicPr>
            <p:blipFill rotWithShape="1">
              <a:blip r:embed="rId4">
                <a:extLst>
                  <a:ext uri="{28A0092B-C50C-407E-A947-70E740481C1C}">
                    <a14:useLocalDpi xmlns:a14="http://schemas.microsoft.com/office/drawing/2010/main" val="0"/>
                  </a:ext>
                </a:extLst>
              </a:blip>
              <a:srcRect t="3339" r="61189" b="1280"/>
              <a:stretch/>
            </p:blipFill>
            <p:spPr bwMode="auto">
              <a:xfrm>
                <a:off x="5614060" y="846115"/>
                <a:ext cx="1264374" cy="31757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ars.els-cdn.com/content/image/1-s2.0-S2666166721005888-gr2.jpg"/>
              <p:cNvPicPr>
                <a:picLocks noChangeAspect="1" noChangeArrowheads="1"/>
              </p:cNvPicPr>
              <p:nvPr/>
            </p:nvPicPr>
            <p:blipFill rotWithShape="1">
              <a:blip r:embed="rId5">
                <a:extLst>
                  <a:ext uri="{28A0092B-C50C-407E-A947-70E740481C1C}">
                    <a14:useLocalDpi xmlns:a14="http://schemas.microsoft.com/office/drawing/2010/main" val="0"/>
                  </a:ext>
                </a:extLst>
              </a:blip>
              <a:srcRect l="41432" t="2070" b="2147"/>
              <a:stretch/>
            </p:blipFill>
            <p:spPr bwMode="auto">
              <a:xfrm>
                <a:off x="6878434" y="846115"/>
                <a:ext cx="1915046" cy="317579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5261316" y="4061345"/>
              <a:ext cx="3669323" cy="461665"/>
            </a:xfrm>
            <a:prstGeom prst="rect">
              <a:avLst/>
            </a:prstGeom>
          </p:spPr>
          <p:txBody>
            <a:bodyPr wrap="square">
              <a:spAutoFit/>
            </a:bodyPr>
            <a:lstStyle/>
            <a:p>
              <a:pPr algn="ctr"/>
              <a:r>
                <a:rPr lang="en-US" sz="1200" dirty="0">
                  <a:latin typeface="+mj-lt"/>
                </a:rPr>
                <a:t>Carroll (2021) </a:t>
              </a:r>
            </a:p>
            <a:p>
              <a:pPr algn="ctr"/>
              <a:r>
                <a:rPr lang="en-US" sz="1200" dirty="0">
                  <a:latin typeface="+mj-lt"/>
                </a:rPr>
                <a:t>DOI:10.1016/j.xpro.2021.100882</a:t>
              </a:r>
            </a:p>
          </p:txBody>
        </p:sp>
      </p:grpSp>
    </p:spTree>
    <p:extLst>
      <p:ext uri="{BB962C8B-B14F-4D97-AF65-F5344CB8AC3E}">
        <p14:creationId xmlns:p14="http://schemas.microsoft.com/office/powerpoint/2010/main" val="2136594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96"/>
            <a:ext cx="8229600" cy="857250"/>
          </a:xfrm>
        </p:spPr>
        <p:txBody>
          <a:bodyPr/>
          <a:lstStyle/>
          <a:p>
            <a:r>
              <a:rPr lang="en-AU" dirty="0"/>
              <a:t>Principle complementarity</a:t>
            </a:r>
          </a:p>
        </p:txBody>
      </p:sp>
      <p:sp>
        <p:nvSpPr>
          <p:cNvPr id="3" name="Content Placeholder 2"/>
          <p:cNvSpPr>
            <a:spLocks noGrp="1"/>
          </p:cNvSpPr>
          <p:nvPr>
            <p:ph idx="1"/>
          </p:nvPr>
        </p:nvSpPr>
        <p:spPr>
          <a:xfrm>
            <a:off x="178814" y="816943"/>
            <a:ext cx="8763586" cy="1658639"/>
          </a:xfrm>
        </p:spPr>
        <p:txBody>
          <a:bodyPr>
            <a:normAutofit fontScale="92500"/>
          </a:bodyPr>
          <a:lstStyle/>
          <a:p>
            <a:pPr marL="0" indent="0" algn="ctr">
              <a:buNone/>
            </a:pPr>
            <a:r>
              <a:rPr lang="en-AU" dirty="0"/>
              <a:t>Protected areas should “complement” each other to maximize the performance of the overall protected area network (including. </a:t>
            </a:r>
            <a:r>
              <a:rPr lang="en-AU" dirty="0">
                <a:solidFill>
                  <a:srgbClr val="00B050"/>
                </a:solidFill>
              </a:rPr>
              <a:t>existing protected areas</a:t>
            </a:r>
            <a:r>
              <a:rPr lang="en-AU" dirty="0"/>
              <a:t>)</a:t>
            </a:r>
          </a:p>
        </p:txBody>
      </p:sp>
      <p:grpSp>
        <p:nvGrpSpPr>
          <p:cNvPr id="26" name="Group 25"/>
          <p:cNvGrpSpPr/>
          <p:nvPr/>
        </p:nvGrpSpPr>
        <p:grpSpPr>
          <a:xfrm>
            <a:off x="457200" y="2257912"/>
            <a:ext cx="4136400" cy="2451937"/>
            <a:chOff x="457200" y="2477831"/>
            <a:chExt cx="4136400" cy="2451937"/>
          </a:xfrm>
        </p:grpSpPr>
        <p:sp>
          <p:nvSpPr>
            <p:cNvPr id="5" name="Rectangle 4"/>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942430" y="3908236"/>
              <a:ext cx="1922729" cy="9502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7" name="Group 26"/>
          <p:cNvGrpSpPr/>
          <p:nvPr/>
        </p:nvGrpSpPr>
        <p:grpSpPr>
          <a:xfrm>
            <a:off x="4863249" y="2235533"/>
            <a:ext cx="4136400" cy="2451937"/>
            <a:chOff x="457200" y="2477831"/>
            <a:chExt cx="4136400" cy="2451937"/>
          </a:xfrm>
        </p:grpSpPr>
        <p:sp>
          <p:nvSpPr>
            <p:cNvPr id="28" name="Rectangle 27"/>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3632235" y="3844449"/>
              <a:ext cx="702165" cy="946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46"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2363" y="2772389"/>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7" name="Multiply 46"/>
          <p:cNvSpPr/>
          <p:nvPr/>
        </p:nvSpPr>
        <p:spPr>
          <a:xfrm>
            <a:off x="-110518" y="3776493"/>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TextBox 47"/>
          <p:cNvSpPr txBox="1"/>
          <p:nvPr/>
        </p:nvSpPr>
        <p:spPr>
          <a:xfrm>
            <a:off x="2041061" y="4821687"/>
            <a:ext cx="7064306" cy="369332"/>
          </a:xfrm>
          <a:prstGeom prst="rect">
            <a:avLst/>
          </a:prstGeom>
          <a:noFill/>
        </p:spPr>
        <p:txBody>
          <a:bodyPr wrap="none" rtlCol="0">
            <a:spAutoFit/>
          </a:bodyPr>
          <a:lstStyle/>
          <a:p>
            <a:r>
              <a:rPr lang="en-AU" dirty="0"/>
              <a:t>Vane-Wright, et al (1991) </a:t>
            </a:r>
            <a:r>
              <a:rPr lang="en-AU" dirty="0" err="1"/>
              <a:t>Biol</a:t>
            </a:r>
            <a:r>
              <a:rPr lang="en-AU" dirty="0"/>
              <a:t> Cons, DOI: 10.1016/0006-3207(91)90030-D</a:t>
            </a:r>
          </a:p>
        </p:txBody>
      </p:sp>
    </p:spTree>
    <p:extLst>
      <p:ext uri="{BB962C8B-B14F-4D97-AF65-F5344CB8AC3E}">
        <p14:creationId xmlns:p14="http://schemas.microsoft.com/office/powerpoint/2010/main" val="289783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8716-4461-3D04-28F5-D16535C35933}"/>
              </a:ext>
            </a:extLst>
          </p:cNvPr>
          <p:cNvSpPr>
            <a:spLocks noGrp="1"/>
          </p:cNvSpPr>
          <p:nvPr>
            <p:ph type="title"/>
          </p:nvPr>
        </p:nvSpPr>
        <p:spPr>
          <a:xfrm>
            <a:off x="457200" y="1002573"/>
            <a:ext cx="8229600" cy="3535560"/>
          </a:xfrm>
        </p:spPr>
        <p:txBody>
          <a:bodyPr>
            <a:noAutofit/>
          </a:bodyPr>
          <a:lstStyle/>
          <a:p>
            <a:r>
              <a:rPr lang="en-AU" sz="6000" dirty="0"/>
              <a:t>But does all this stuff actually matter? </a:t>
            </a:r>
            <a:br>
              <a:rPr lang="en-AU" sz="6000" dirty="0"/>
            </a:br>
            <a:endParaRPr lang="en-AU" sz="6000" dirty="0"/>
          </a:p>
        </p:txBody>
      </p:sp>
    </p:spTree>
    <p:extLst>
      <p:ext uri="{BB962C8B-B14F-4D97-AF65-F5344CB8AC3E}">
        <p14:creationId xmlns:p14="http://schemas.microsoft.com/office/powerpoint/2010/main" val="2175900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F4490-29C0-2F97-1482-B16C2F0DDD92}"/>
              </a:ext>
            </a:extLst>
          </p:cNvPr>
          <p:cNvSpPr>
            <a:spLocks noGrp="1"/>
          </p:cNvSpPr>
          <p:nvPr>
            <p:ph type="title"/>
          </p:nvPr>
        </p:nvSpPr>
        <p:spPr>
          <a:xfrm>
            <a:off x="67733" y="25613"/>
            <a:ext cx="8678334" cy="1372157"/>
          </a:xfrm>
        </p:spPr>
        <p:txBody>
          <a:bodyPr>
            <a:normAutofit fontScale="90000"/>
          </a:bodyPr>
          <a:lstStyle/>
          <a:p>
            <a:r>
              <a:rPr lang="en-AU" dirty="0"/>
              <a:t>Systematic conservation planning has helped create protected areas</a:t>
            </a:r>
          </a:p>
        </p:txBody>
      </p:sp>
      <p:sp>
        <p:nvSpPr>
          <p:cNvPr id="4" name="TextBox 3">
            <a:extLst>
              <a:ext uri="{FF2B5EF4-FFF2-40B4-BE49-F238E27FC236}">
                <a16:creationId xmlns:a16="http://schemas.microsoft.com/office/drawing/2014/main" id="{EB177505-4E8B-9B9E-F7CC-0760FC655444}"/>
              </a:ext>
            </a:extLst>
          </p:cNvPr>
          <p:cNvSpPr txBox="1"/>
          <p:nvPr/>
        </p:nvSpPr>
        <p:spPr>
          <a:xfrm>
            <a:off x="516467" y="4036424"/>
            <a:ext cx="1388533" cy="369332"/>
          </a:xfrm>
          <a:prstGeom prst="rect">
            <a:avLst/>
          </a:prstGeom>
          <a:noFill/>
        </p:spPr>
        <p:txBody>
          <a:bodyPr wrap="square" rtlCol="0">
            <a:spAutoFit/>
          </a:bodyPr>
          <a:lstStyle/>
          <a:p>
            <a:r>
              <a:rPr lang="en-AU" dirty="0"/>
              <a:t>Australia [1]</a:t>
            </a:r>
          </a:p>
        </p:txBody>
      </p:sp>
      <p:sp>
        <p:nvSpPr>
          <p:cNvPr id="5" name="TextBox 4">
            <a:extLst>
              <a:ext uri="{FF2B5EF4-FFF2-40B4-BE49-F238E27FC236}">
                <a16:creationId xmlns:a16="http://schemas.microsoft.com/office/drawing/2014/main" id="{7AC3EB4E-349C-AAF2-6FDB-8309AAED61D3}"/>
              </a:ext>
            </a:extLst>
          </p:cNvPr>
          <p:cNvSpPr txBox="1"/>
          <p:nvPr/>
        </p:nvSpPr>
        <p:spPr>
          <a:xfrm>
            <a:off x="143934" y="4406470"/>
            <a:ext cx="6714066" cy="769441"/>
          </a:xfrm>
          <a:prstGeom prst="rect">
            <a:avLst/>
          </a:prstGeom>
          <a:noFill/>
        </p:spPr>
        <p:txBody>
          <a:bodyPr wrap="square" rtlCol="0">
            <a:spAutoFit/>
          </a:bodyPr>
          <a:lstStyle/>
          <a:p>
            <a:r>
              <a:rPr lang="en-AU" sz="1100" dirty="0"/>
              <a:t>[1] Fernandes et al. (2005) Cons Biol, DOI:10.1111/j.1523-1739.2005.00302.x</a:t>
            </a:r>
          </a:p>
          <a:p>
            <a:r>
              <a:rPr lang="en-AU" sz="1100" dirty="0"/>
              <a:t>[2] </a:t>
            </a:r>
            <a:r>
              <a:rPr lang="en-AU" sz="1100" dirty="0" err="1"/>
              <a:t>Kareksela</a:t>
            </a:r>
            <a:r>
              <a:rPr lang="en-AU" sz="1100" dirty="0"/>
              <a:t> et al.  (2020) Biol </a:t>
            </a:r>
            <a:r>
              <a:rPr lang="en-AU" sz="1100" dirty="0" err="1"/>
              <a:t>Conser</a:t>
            </a:r>
            <a:r>
              <a:rPr lang="en-AU" sz="1100" dirty="0"/>
              <a:t>, DOI:10.1016/j.biocon.2019.108324</a:t>
            </a:r>
          </a:p>
          <a:p>
            <a:r>
              <a:rPr lang="en-AU" sz="1100" dirty="0"/>
              <a:t>[3] Álvarez-Romero et al. (2013) Aquatic Conservation: Marine &amp; Freshwater Ecosystems, DOI :10.1002/aqc.2334</a:t>
            </a:r>
          </a:p>
          <a:p>
            <a:r>
              <a:rPr lang="en-AU" sz="1100" dirty="0"/>
              <a:t>[4] Cowling et al. (2003) Biol </a:t>
            </a:r>
            <a:r>
              <a:rPr lang="en-AU" sz="1100" dirty="0" err="1"/>
              <a:t>Conserv</a:t>
            </a:r>
            <a:r>
              <a:rPr lang="en-AU" sz="1100" dirty="0"/>
              <a:t>, DOI:10.1016/S0006-3207(02)00425-1</a:t>
            </a:r>
          </a:p>
        </p:txBody>
      </p:sp>
      <p:pic>
        <p:nvPicPr>
          <p:cNvPr id="5122" name="Picture 2" descr="Details are in the caption following the image">
            <a:extLst>
              <a:ext uri="{FF2B5EF4-FFF2-40B4-BE49-F238E27FC236}">
                <a16:creationId xmlns:a16="http://schemas.microsoft.com/office/drawing/2014/main" id="{7CEC546A-89E7-A920-B587-0A82A2DC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67" y="1464734"/>
            <a:ext cx="1655332" cy="25539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6AE7B8-2C2E-1D8D-A582-3774059108E5}"/>
              </a:ext>
            </a:extLst>
          </p:cNvPr>
          <p:cNvSpPr txBox="1"/>
          <p:nvPr/>
        </p:nvSpPr>
        <p:spPr>
          <a:xfrm>
            <a:off x="2670455" y="4036424"/>
            <a:ext cx="1388533" cy="369332"/>
          </a:xfrm>
          <a:prstGeom prst="rect">
            <a:avLst/>
          </a:prstGeom>
          <a:noFill/>
        </p:spPr>
        <p:txBody>
          <a:bodyPr wrap="square" rtlCol="0">
            <a:spAutoFit/>
          </a:bodyPr>
          <a:lstStyle/>
          <a:p>
            <a:r>
              <a:rPr lang="en-AU" dirty="0"/>
              <a:t>Finland [2]</a:t>
            </a:r>
          </a:p>
        </p:txBody>
      </p:sp>
      <p:pic>
        <p:nvPicPr>
          <p:cNvPr id="5124" name="Picture 4" descr="Fig. 1">
            <a:extLst>
              <a:ext uri="{FF2B5EF4-FFF2-40B4-BE49-F238E27FC236}">
                <a16:creationId xmlns:a16="http://schemas.microsoft.com/office/drawing/2014/main" id="{F642D086-F0B7-B354-2450-F2CEA79006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433"/>
          <a:stretch/>
        </p:blipFill>
        <p:spPr bwMode="auto">
          <a:xfrm>
            <a:off x="2540000" y="1464734"/>
            <a:ext cx="1540136" cy="25539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1A13EC-59B1-E017-BE8D-C5DF2166ECA4}"/>
              </a:ext>
            </a:extLst>
          </p:cNvPr>
          <p:cNvSpPr txBox="1"/>
          <p:nvPr/>
        </p:nvSpPr>
        <p:spPr>
          <a:xfrm>
            <a:off x="4714376" y="4036424"/>
            <a:ext cx="1232678" cy="369332"/>
          </a:xfrm>
          <a:prstGeom prst="rect">
            <a:avLst/>
          </a:prstGeom>
          <a:noFill/>
        </p:spPr>
        <p:txBody>
          <a:bodyPr wrap="square" rtlCol="0">
            <a:spAutoFit/>
          </a:bodyPr>
          <a:lstStyle/>
          <a:p>
            <a:r>
              <a:rPr lang="en-AU" dirty="0"/>
              <a:t>Mexico [3]</a:t>
            </a:r>
          </a:p>
        </p:txBody>
      </p:sp>
      <p:pic>
        <p:nvPicPr>
          <p:cNvPr id="5126" name="Picture 6" descr="Details are in the caption following the image">
            <a:extLst>
              <a:ext uri="{FF2B5EF4-FFF2-40B4-BE49-F238E27FC236}">
                <a16:creationId xmlns:a16="http://schemas.microsoft.com/office/drawing/2014/main" id="{96914741-C5E3-0112-6B27-5463E5C62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1" y="1617903"/>
            <a:ext cx="1699746" cy="24007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5B142F-CDC8-E148-2E1D-0A3E8A8C8C6D}"/>
              </a:ext>
            </a:extLst>
          </p:cNvPr>
          <p:cNvSpPr txBox="1"/>
          <p:nvPr/>
        </p:nvSpPr>
        <p:spPr>
          <a:xfrm>
            <a:off x="6780242" y="4036424"/>
            <a:ext cx="1728757" cy="369332"/>
          </a:xfrm>
          <a:prstGeom prst="rect">
            <a:avLst/>
          </a:prstGeom>
          <a:noFill/>
        </p:spPr>
        <p:txBody>
          <a:bodyPr wrap="square" rtlCol="0">
            <a:spAutoFit/>
          </a:bodyPr>
          <a:lstStyle/>
          <a:p>
            <a:r>
              <a:rPr lang="en-AU" dirty="0"/>
              <a:t>South Africa [4]</a:t>
            </a:r>
          </a:p>
        </p:txBody>
      </p:sp>
      <p:pic>
        <p:nvPicPr>
          <p:cNvPr id="5128" name="Picture 8">
            <a:extLst>
              <a:ext uri="{FF2B5EF4-FFF2-40B4-BE49-F238E27FC236}">
                <a16:creationId xmlns:a16="http://schemas.microsoft.com/office/drawing/2014/main" id="{7156C384-7381-D6EB-E7F5-93CD4BF2C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598" y="2482905"/>
            <a:ext cx="2590601" cy="1535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58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4616-3792-2DFA-C02C-226DC93E05E5}"/>
              </a:ext>
            </a:extLst>
          </p:cNvPr>
          <p:cNvSpPr>
            <a:spLocks noGrp="1"/>
          </p:cNvSpPr>
          <p:nvPr>
            <p:ph type="title"/>
          </p:nvPr>
        </p:nvSpPr>
        <p:spPr>
          <a:xfrm>
            <a:off x="126734" y="0"/>
            <a:ext cx="4725360" cy="1104131"/>
          </a:xfrm>
        </p:spPr>
        <p:txBody>
          <a:bodyPr>
            <a:noAutofit/>
          </a:bodyPr>
          <a:lstStyle/>
          <a:p>
            <a:r>
              <a:rPr lang="en-AU" sz="2800" dirty="0"/>
              <a:t>Why not have experts </a:t>
            </a:r>
            <a:br>
              <a:rPr lang="en-AU" sz="2800" dirty="0"/>
            </a:br>
            <a:r>
              <a:rPr lang="en-AU" sz="2800" dirty="0"/>
              <a:t>pick priority areas?</a:t>
            </a:r>
          </a:p>
        </p:txBody>
      </p:sp>
      <p:sp>
        <p:nvSpPr>
          <p:cNvPr id="9" name="TextBox 8">
            <a:extLst>
              <a:ext uri="{FF2B5EF4-FFF2-40B4-BE49-F238E27FC236}">
                <a16:creationId xmlns:a16="http://schemas.microsoft.com/office/drawing/2014/main" id="{494FB841-E821-1B31-081F-CBB988F1BD43}"/>
              </a:ext>
            </a:extLst>
          </p:cNvPr>
          <p:cNvSpPr txBox="1"/>
          <p:nvPr/>
        </p:nvSpPr>
        <p:spPr>
          <a:xfrm>
            <a:off x="4968949" y="242214"/>
            <a:ext cx="4101768" cy="4708981"/>
          </a:xfrm>
          <a:prstGeom prst="rect">
            <a:avLst/>
          </a:prstGeom>
          <a:noFill/>
          <a:ln>
            <a:noFill/>
          </a:ln>
        </p:spPr>
        <p:txBody>
          <a:bodyPr wrap="square" rtlCol="0">
            <a:spAutoFit/>
          </a:bodyPr>
          <a:lstStyle/>
          <a:p>
            <a:pPr marL="285750" indent="-285750">
              <a:buFont typeface="Arial" panose="020B0604020202020204" pitchFamily="34" charset="0"/>
              <a:buChar char="•"/>
            </a:pPr>
            <a:r>
              <a:rPr lang="en-AU" sz="2000" dirty="0"/>
              <a:t>Klein et al. conducted study to compare approaches for identifying priority areas </a:t>
            </a:r>
          </a:p>
          <a:p>
            <a:pPr marL="285750" indent="-285750">
              <a:buFont typeface="Arial" panose="020B0604020202020204" pitchFamily="34" charset="0"/>
              <a:buChar char="•"/>
            </a:pPr>
            <a:r>
              <a:rPr lang="en-AU" sz="2000" dirty="0"/>
              <a:t>Targets were to represent </a:t>
            </a:r>
            <a:r>
              <a:rPr lang="en-AU" sz="2000" dirty="0">
                <a:solidFill>
                  <a:srgbClr val="00B050"/>
                </a:solidFill>
              </a:rPr>
              <a:t>&gt;= 40% of each habitat type</a:t>
            </a:r>
            <a:endParaRPr lang="en-AU" sz="2000" dirty="0"/>
          </a:p>
          <a:p>
            <a:pPr marL="285750" indent="-285750">
              <a:buFont typeface="Arial" panose="020B0604020202020204" pitchFamily="34" charset="0"/>
              <a:buChar char="•"/>
            </a:pPr>
            <a:r>
              <a:rPr lang="en-AU" sz="2000" dirty="0"/>
              <a:t>SCP (striped bars) selected priority areas that met all targets in cost-effectively</a:t>
            </a:r>
          </a:p>
          <a:p>
            <a:pPr marL="285750" indent="-285750">
              <a:buFont typeface="Arial" panose="020B0604020202020204" pitchFamily="34" charset="0"/>
              <a:buChar char="•"/>
            </a:pPr>
            <a:r>
              <a:rPr lang="en-AU" sz="2000" dirty="0"/>
              <a:t>Experts (solid black bars) selected priority areas that were very inefficient, with some </a:t>
            </a:r>
            <a:r>
              <a:rPr lang="en-AU" sz="2000" dirty="0">
                <a:solidFill>
                  <a:srgbClr val="FFC000"/>
                </a:solidFill>
              </a:rPr>
              <a:t>habitat types massively over-represented</a:t>
            </a:r>
          </a:p>
          <a:p>
            <a:pPr marL="285750" indent="-285750">
              <a:buFont typeface="Arial" panose="020B0604020202020204" pitchFamily="34" charset="0"/>
              <a:buChar char="•"/>
            </a:pPr>
            <a:r>
              <a:rPr lang="en-AU" sz="2000" dirty="0"/>
              <a:t>Experts (solid black bars) selected priority areas  that</a:t>
            </a:r>
            <a:r>
              <a:rPr lang="en-AU" sz="2000" dirty="0">
                <a:solidFill>
                  <a:srgbClr val="D000A8"/>
                </a:solidFill>
              </a:rPr>
              <a:t> failed to meet the targets for some habitat types</a:t>
            </a:r>
          </a:p>
        </p:txBody>
      </p:sp>
      <p:grpSp>
        <p:nvGrpSpPr>
          <p:cNvPr id="4" name="Group 3">
            <a:extLst>
              <a:ext uri="{FF2B5EF4-FFF2-40B4-BE49-F238E27FC236}">
                <a16:creationId xmlns:a16="http://schemas.microsoft.com/office/drawing/2014/main" id="{3F969370-33EE-BE0A-1311-2BD268A0D3CF}"/>
              </a:ext>
            </a:extLst>
          </p:cNvPr>
          <p:cNvGrpSpPr/>
          <p:nvPr/>
        </p:nvGrpSpPr>
        <p:grpSpPr>
          <a:xfrm>
            <a:off x="126734" y="1070550"/>
            <a:ext cx="4283150" cy="3728243"/>
            <a:chOff x="126734" y="1222952"/>
            <a:chExt cx="4283150" cy="3728243"/>
          </a:xfrm>
        </p:grpSpPr>
        <p:grpSp>
          <p:nvGrpSpPr>
            <p:cNvPr id="7" name="Group 6">
              <a:extLst>
                <a:ext uri="{FF2B5EF4-FFF2-40B4-BE49-F238E27FC236}">
                  <a16:creationId xmlns:a16="http://schemas.microsoft.com/office/drawing/2014/main" id="{FB0D6883-B2CA-363E-922C-2B6C4E3E724B}"/>
                </a:ext>
              </a:extLst>
            </p:cNvPr>
            <p:cNvGrpSpPr/>
            <p:nvPr/>
          </p:nvGrpSpPr>
          <p:grpSpPr>
            <a:xfrm>
              <a:off x="126734" y="1638369"/>
              <a:ext cx="4283150" cy="3312826"/>
              <a:chOff x="457199" y="1711621"/>
              <a:chExt cx="3717562" cy="2875369"/>
            </a:xfrm>
          </p:grpSpPr>
          <p:pic>
            <p:nvPicPr>
              <p:cNvPr id="3074" name="Picture 2">
                <a:extLst>
                  <a:ext uri="{FF2B5EF4-FFF2-40B4-BE49-F238E27FC236}">
                    <a16:creationId xmlns:a16="http://schemas.microsoft.com/office/drawing/2014/main" id="{1EA2AAB2-A23B-45D0-ED63-B41CB2F86D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987"/>
              <a:stretch/>
            </p:blipFill>
            <p:spPr bwMode="auto">
              <a:xfrm>
                <a:off x="457200" y="1711621"/>
                <a:ext cx="3717561" cy="2500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11248F3-6540-D551-BBCA-22F5DF5D98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229" b="-38"/>
              <a:stretch/>
            </p:blipFill>
            <p:spPr bwMode="auto">
              <a:xfrm>
                <a:off x="457199" y="4212236"/>
                <a:ext cx="3708987" cy="3747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FE738BF-0F0F-0E2D-7CBD-8CD9F975F3BA}"/>
                  </a:ext>
                </a:extLst>
              </p:cNvPr>
              <p:cNvCxnSpPr/>
              <p:nvPr/>
            </p:nvCxnSpPr>
            <p:spPr>
              <a:xfrm>
                <a:off x="771993" y="3237875"/>
                <a:ext cx="3312827"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a:extLst>
                <a:ext uri="{FF2B5EF4-FFF2-40B4-BE49-F238E27FC236}">
                  <a16:creationId xmlns:a16="http://schemas.microsoft.com/office/drawing/2014/main" id="{9EC1611F-9F18-CBFA-DC9D-7FBD9E5593E2}"/>
                </a:ext>
              </a:extLst>
            </p:cNvPr>
            <p:cNvCxnSpPr/>
            <p:nvPr/>
          </p:nvCxnSpPr>
          <p:spPr>
            <a:xfrm>
              <a:off x="685800" y="1236132"/>
              <a:ext cx="0" cy="79586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3F0F98-B597-DCA3-F2FC-AF382FF64AEB}"/>
                </a:ext>
              </a:extLst>
            </p:cNvPr>
            <p:cNvCxnSpPr/>
            <p:nvPr/>
          </p:nvCxnSpPr>
          <p:spPr>
            <a:xfrm>
              <a:off x="1202266" y="1777999"/>
              <a:ext cx="0" cy="79586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5E15EC-6309-6027-8CDE-E5C232C72D16}"/>
                </a:ext>
              </a:extLst>
            </p:cNvPr>
            <p:cNvCxnSpPr>
              <a:cxnSpLocks/>
            </p:cNvCxnSpPr>
            <p:nvPr/>
          </p:nvCxnSpPr>
          <p:spPr>
            <a:xfrm>
              <a:off x="3352800" y="2379132"/>
              <a:ext cx="0" cy="3725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16A3386-6C47-C08E-9175-5034D471F3C6}"/>
                </a:ext>
              </a:extLst>
            </p:cNvPr>
            <p:cNvSpPr txBox="1"/>
            <p:nvPr/>
          </p:nvSpPr>
          <p:spPr>
            <a:xfrm>
              <a:off x="958780" y="1222952"/>
              <a:ext cx="2878120" cy="369332"/>
            </a:xfrm>
            <a:prstGeom prst="rect">
              <a:avLst/>
            </a:prstGeom>
            <a:noFill/>
          </p:spPr>
          <p:txBody>
            <a:bodyPr wrap="square">
              <a:spAutoFit/>
            </a:bodyPr>
            <a:lstStyle/>
            <a:p>
              <a:r>
                <a:rPr lang="en-AU" b="0" i="0" dirty="0">
                  <a:effectLst/>
                  <a:latin typeface="ElsevierGulliver"/>
                </a:rPr>
                <a:t>Viti </a:t>
              </a:r>
              <a:r>
                <a:rPr lang="en-AU" b="0" i="0" dirty="0" err="1">
                  <a:effectLst/>
                  <a:latin typeface="ElsevierGulliver"/>
                </a:rPr>
                <a:t>Levu</a:t>
              </a:r>
              <a:r>
                <a:rPr lang="en-AU" b="0" i="0" dirty="0">
                  <a:effectLst/>
                  <a:latin typeface="ElsevierGulliver"/>
                </a:rPr>
                <a:t> island in Fiji</a:t>
              </a:r>
              <a:endParaRPr lang="en-AU" dirty="0"/>
            </a:p>
          </p:txBody>
        </p:sp>
        <p:cxnSp>
          <p:nvCxnSpPr>
            <p:cNvPr id="8" name="Straight Arrow Connector 7">
              <a:extLst>
                <a:ext uri="{FF2B5EF4-FFF2-40B4-BE49-F238E27FC236}">
                  <a16:creationId xmlns:a16="http://schemas.microsoft.com/office/drawing/2014/main" id="{DDA34624-647F-76A2-D950-F5066F53956F}"/>
                </a:ext>
              </a:extLst>
            </p:cNvPr>
            <p:cNvCxnSpPr>
              <a:cxnSpLocks/>
            </p:cNvCxnSpPr>
            <p:nvPr/>
          </p:nvCxnSpPr>
          <p:spPr>
            <a:xfrm>
              <a:off x="1820333" y="2751666"/>
              <a:ext cx="0" cy="558800"/>
            </a:xfrm>
            <a:prstGeom prst="straightConnector1">
              <a:avLst/>
            </a:prstGeom>
            <a:ln w="76200">
              <a:solidFill>
                <a:srgbClr val="D000A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16E79E-3BF8-2D4D-A11C-971E8A3866F8}"/>
                </a:ext>
              </a:extLst>
            </p:cNvPr>
            <p:cNvCxnSpPr>
              <a:cxnSpLocks/>
            </p:cNvCxnSpPr>
            <p:nvPr/>
          </p:nvCxnSpPr>
          <p:spPr>
            <a:xfrm>
              <a:off x="2336800" y="2751666"/>
              <a:ext cx="0" cy="558800"/>
            </a:xfrm>
            <a:prstGeom prst="straightConnector1">
              <a:avLst/>
            </a:prstGeom>
            <a:ln w="76200">
              <a:solidFill>
                <a:srgbClr val="D000A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182D64-9355-5AA3-560C-8B13AEB96C9C}"/>
                </a:ext>
              </a:extLst>
            </p:cNvPr>
            <p:cNvCxnSpPr>
              <a:cxnSpLocks/>
            </p:cNvCxnSpPr>
            <p:nvPr/>
          </p:nvCxnSpPr>
          <p:spPr>
            <a:xfrm>
              <a:off x="2844800" y="2751666"/>
              <a:ext cx="0" cy="558800"/>
            </a:xfrm>
            <a:prstGeom prst="straightConnector1">
              <a:avLst/>
            </a:prstGeom>
            <a:ln w="76200">
              <a:solidFill>
                <a:srgbClr val="D000A8"/>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98085179-DAF0-D280-7B5A-D329EC363D89}"/>
              </a:ext>
            </a:extLst>
          </p:cNvPr>
          <p:cNvSpPr txBox="1"/>
          <p:nvPr/>
        </p:nvSpPr>
        <p:spPr>
          <a:xfrm>
            <a:off x="178548" y="4852889"/>
            <a:ext cx="8442912" cy="276999"/>
          </a:xfrm>
          <a:prstGeom prst="rect">
            <a:avLst/>
          </a:prstGeom>
          <a:noFill/>
        </p:spPr>
        <p:txBody>
          <a:bodyPr wrap="square" rtlCol="0">
            <a:spAutoFit/>
          </a:bodyPr>
          <a:lstStyle/>
          <a:p>
            <a:r>
              <a:rPr lang="en-AU" sz="1200" dirty="0"/>
              <a:t>Klein et al. (2014) Marine Policy, DOI: 10.1016/j.marpol.2013.10.001</a:t>
            </a:r>
          </a:p>
        </p:txBody>
      </p:sp>
    </p:spTree>
    <p:extLst>
      <p:ext uri="{BB962C8B-B14F-4D97-AF65-F5344CB8AC3E}">
        <p14:creationId xmlns:p14="http://schemas.microsoft.com/office/powerpoint/2010/main" val="74591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a:off x="1514986" y="1251029"/>
            <a:ext cx="0" cy="26184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514986" y="3859755"/>
            <a:ext cx="4612214" cy="1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1997367" y="3965810"/>
            <a:ext cx="1018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2000</a:t>
            </a:r>
          </a:p>
        </p:txBody>
      </p:sp>
      <p:sp>
        <p:nvSpPr>
          <p:cNvPr id="68" name="TextBox 67"/>
          <p:cNvSpPr txBox="1"/>
          <p:nvPr/>
        </p:nvSpPr>
        <p:spPr>
          <a:xfrm>
            <a:off x="5543359" y="3965810"/>
            <a:ext cx="12853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Future</a:t>
            </a:r>
          </a:p>
        </p:txBody>
      </p:sp>
      <p:cxnSp>
        <p:nvCxnSpPr>
          <p:cNvPr id="2052" name="Straight Connector 2051"/>
          <p:cNvCxnSpPr/>
          <p:nvPr/>
        </p:nvCxnSpPr>
        <p:spPr>
          <a:xfrm>
            <a:off x="2541944" y="3861135"/>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52472" y="3859756"/>
            <a:ext cx="0" cy="18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550267" y="2298638"/>
            <a:ext cx="1882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Biodiversity</a:t>
            </a:r>
          </a:p>
        </p:txBody>
      </p:sp>
      <p:sp>
        <p:nvSpPr>
          <p:cNvPr id="19" name="Right Arrow 18"/>
          <p:cNvSpPr/>
          <p:nvPr/>
        </p:nvSpPr>
        <p:spPr>
          <a:xfrm rot="16200000">
            <a:off x="446222" y="1529909"/>
            <a:ext cx="110918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ight Arrow 31"/>
          <p:cNvSpPr/>
          <p:nvPr/>
        </p:nvSpPr>
        <p:spPr>
          <a:xfrm rot="5400000">
            <a:off x="405111" y="2988338"/>
            <a:ext cx="1191407" cy="551427"/>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Freeform 33"/>
          <p:cNvSpPr/>
          <p:nvPr/>
        </p:nvSpPr>
        <p:spPr>
          <a:xfrm>
            <a:off x="2971687" y="1682613"/>
            <a:ext cx="3155514" cy="898539"/>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 name="Group 8"/>
          <p:cNvGrpSpPr/>
          <p:nvPr/>
        </p:nvGrpSpPr>
        <p:grpSpPr>
          <a:xfrm>
            <a:off x="5703990" y="1215803"/>
            <a:ext cx="3162919" cy="2636632"/>
            <a:chOff x="5703990" y="1215803"/>
            <a:chExt cx="2879999" cy="2636632"/>
          </a:xfrm>
        </p:grpSpPr>
        <p:sp>
          <p:nvSpPr>
            <p:cNvPr id="37" name="TextBox 36"/>
            <p:cNvSpPr txBox="1"/>
            <p:nvPr/>
          </p:nvSpPr>
          <p:spPr>
            <a:xfrm>
              <a:off x="7139271" y="3267660"/>
              <a:ext cx="18473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TextBox 48"/>
            <p:cNvSpPr txBox="1"/>
            <p:nvPr/>
          </p:nvSpPr>
          <p:spPr>
            <a:xfrm>
              <a:off x="5703990" y="1215803"/>
              <a:ext cx="287999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How do we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bend the curve ?</a:t>
              </a:r>
            </a:p>
          </p:txBody>
        </p:sp>
      </p:grpSp>
      <p:sp>
        <p:nvSpPr>
          <p:cNvPr id="5" name="TextBox 4"/>
          <p:cNvSpPr txBox="1"/>
          <p:nvPr/>
        </p:nvSpPr>
        <p:spPr>
          <a:xfrm>
            <a:off x="2409769" y="662804"/>
            <a:ext cx="10814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Now</a:t>
            </a:r>
          </a:p>
        </p:txBody>
      </p:sp>
      <p:sp>
        <p:nvSpPr>
          <p:cNvPr id="2" name="Up Arrow 1"/>
          <p:cNvSpPr/>
          <p:nvPr/>
        </p:nvSpPr>
        <p:spPr>
          <a:xfrm>
            <a:off x="5200605" y="2017449"/>
            <a:ext cx="698400" cy="122331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p:cNvSpPr txBox="1"/>
          <p:nvPr/>
        </p:nvSpPr>
        <p:spPr>
          <a:xfrm>
            <a:off x="6253230" y="3267660"/>
            <a:ext cx="19568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1" u="none" strike="noStrike" kern="1200" cap="none" spc="0" normalizeH="0" baseline="0" noProof="0" dirty="0">
                <a:ln>
                  <a:noFill/>
                </a:ln>
                <a:solidFill>
                  <a:prstClr val="white"/>
                </a:solidFill>
                <a:effectLst/>
                <a:uLnTx/>
                <a:uFillTx/>
                <a:latin typeface="Calibri"/>
                <a:ea typeface="+mn-ea"/>
                <a:cs typeface="+mn-cs"/>
              </a:rPr>
              <a:t>Status quo</a:t>
            </a:r>
          </a:p>
        </p:txBody>
      </p:sp>
      <p:sp>
        <p:nvSpPr>
          <p:cNvPr id="21" name="Freeform 20"/>
          <p:cNvSpPr/>
          <p:nvPr/>
        </p:nvSpPr>
        <p:spPr>
          <a:xfrm>
            <a:off x="2971687" y="2581153"/>
            <a:ext cx="3131980" cy="1013467"/>
          </a:xfrm>
          <a:custGeom>
            <a:avLst/>
            <a:gdLst>
              <a:gd name="connsiteX0" fmla="*/ 0 w 3599727"/>
              <a:gd name="connsiteY0" fmla="*/ 0 h 1099595"/>
              <a:gd name="connsiteX1" fmla="*/ 1921398 w 3599727"/>
              <a:gd name="connsiteY1" fmla="*/ 879676 h 1099595"/>
              <a:gd name="connsiteX2" fmla="*/ 3599727 w 3599727"/>
              <a:gd name="connsiteY2" fmla="*/ 1099595 h 1099595"/>
            </a:gdLst>
            <a:ahLst/>
            <a:cxnLst>
              <a:cxn ang="0">
                <a:pos x="connsiteX0" y="connsiteY0"/>
              </a:cxn>
              <a:cxn ang="0">
                <a:pos x="connsiteX1" y="connsiteY1"/>
              </a:cxn>
              <a:cxn ang="0">
                <a:pos x="connsiteX2" y="connsiteY2"/>
              </a:cxn>
            </a:cxnLst>
            <a:rect l="l" t="t" r="r" b="b"/>
            <a:pathLst>
              <a:path w="3599727" h="1099595">
                <a:moveTo>
                  <a:pt x="0" y="0"/>
                </a:moveTo>
                <a:cubicBezTo>
                  <a:pt x="660722" y="348205"/>
                  <a:pt x="1321444" y="696410"/>
                  <a:pt x="1921398" y="879676"/>
                </a:cubicBezTo>
                <a:cubicBezTo>
                  <a:pt x="2521353" y="1062942"/>
                  <a:pt x="3060540" y="1081268"/>
                  <a:pt x="3599727" y="1099595"/>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22"/>
          <p:cNvSpPr/>
          <p:nvPr/>
        </p:nvSpPr>
        <p:spPr>
          <a:xfrm>
            <a:off x="1663748" y="1805649"/>
            <a:ext cx="1307940" cy="775503"/>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48" name="Straight Connector 2047"/>
          <p:cNvCxnSpPr/>
          <p:nvPr/>
        </p:nvCxnSpPr>
        <p:spPr>
          <a:xfrm>
            <a:off x="2950495" y="1251029"/>
            <a:ext cx="37339" cy="261843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616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3" name="Content Placeholder 2"/>
          <p:cNvSpPr>
            <a:spLocks noGrp="1"/>
          </p:cNvSpPr>
          <p:nvPr>
            <p:ph idx="1"/>
          </p:nvPr>
        </p:nvSpPr>
        <p:spPr>
          <a:xfrm>
            <a:off x="457200" y="1509751"/>
            <a:ext cx="8229600" cy="3394472"/>
          </a:xfrm>
        </p:spPr>
        <p:txBody>
          <a:bodyPr>
            <a:normAutofit fontScale="92500" lnSpcReduction="10000"/>
          </a:bodyPr>
          <a:lstStyle/>
          <a:p>
            <a:r>
              <a:rPr lang="en-AU" u="sng" dirty="0"/>
              <a:t>Goal</a:t>
            </a:r>
            <a:r>
              <a:rPr lang="en-AU" dirty="0"/>
              <a:t>: what is our vision for the future?</a:t>
            </a:r>
          </a:p>
          <a:p>
            <a:r>
              <a:rPr lang="en-AU" u="sng" dirty="0"/>
              <a:t>Objective</a:t>
            </a:r>
            <a:r>
              <a:rPr lang="en-AU" dirty="0"/>
              <a:t>: what quantity are we maximizing/minimizing to achieve the goal?</a:t>
            </a:r>
          </a:p>
          <a:p>
            <a:r>
              <a:rPr lang="en-AU" u="sng" dirty="0"/>
              <a:t>Constraints</a:t>
            </a:r>
            <a:r>
              <a:rPr lang="en-AU" dirty="0"/>
              <a:t>: what must things must we account for when implementing different actions?</a:t>
            </a:r>
          </a:p>
          <a:p>
            <a:r>
              <a:rPr lang="en-AU" u="sng" dirty="0"/>
              <a:t>Decisions</a:t>
            </a:r>
            <a:r>
              <a:rPr lang="en-AU" dirty="0"/>
              <a:t>: what actions can we implement to achieve our objective?</a:t>
            </a:r>
          </a:p>
        </p:txBody>
      </p:sp>
    </p:spTree>
    <p:extLst>
      <p:ext uri="{BB962C8B-B14F-4D97-AF65-F5344CB8AC3E}">
        <p14:creationId xmlns:p14="http://schemas.microsoft.com/office/powerpoint/2010/main" val="3070715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4" name="Oval 3"/>
          <p:cNvSpPr/>
          <p:nvPr/>
        </p:nvSpPr>
        <p:spPr>
          <a:xfrm>
            <a:off x="282692" y="1283998"/>
            <a:ext cx="1846100" cy="883491"/>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2590586" y="4024804"/>
            <a:ext cx="1988614" cy="9516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Content Placeholder 2"/>
          <p:cNvSpPr txBox="1">
            <a:spLocks/>
          </p:cNvSpPr>
          <p:nvPr/>
        </p:nvSpPr>
        <p:spPr>
          <a:xfrm>
            <a:off x="457200" y="1509751"/>
            <a:ext cx="8229600" cy="339447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u="sng" dirty="0"/>
              <a:t>Goal</a:t>
            </a:r>
            <a:r>
              <a:rPr lang="en-AU" dirty="0"/>
              <a:t>: what is our vision for the future?</a:t>
            </a:r>
          </a:p>
          <a:p>
            <a:r>
              <a:rPr lang="en-AU" u="sng" dirty="0"/>
              <a:t>Objective</a:t>
            </a:r>
            <a:r>
              <a:rPr lang="en-AU" dirty="0"/>
              <a:t>: what quantity are we maximizing/minimizing to achieve the goal?</a:t>
            </a:r>
          </a:p>
          <a:p>
            <a:r>
              <a:rPr lang="en-AU" u="sng" dirty="0"/>
              <a:t>Constraints</a:t>
            </a:r>
            <a:r>
              <a:rPr lang="en-AU" dirty="0"/>
              <a:t>: what must things must we account for when implementing different actions?</a:t>
            </a:r>
          </a:p>
          <a:p>
            <a:r>
              <a:rPr lang="en-AU" u="sng" dirty="0"/>
              <a:t>Decisions</a:t>
            </a:r>
            <a:r>
              <a:rPr lang="en-AU" dirty="0"/>
              <a:t>: what actions can we implement to achieve our objective?</a:t>
            </a:r>
          </a:p>
        </p:txBody>
      </p:sp>
    </p:spTree>
    <p:extLst>
      <p:ext uri="{BB962C8B-B14F-4D97-AF65-F5344CB8AC3E}">
        <p14:creationId xmlns:p14="http://schemas.microsoft.com/office/powerpoint/2010/main" val="1519918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sufficient habitat for each species       </a:t>
            </a:r>
            <a:r>
              <a:rPr lang="en-AU" dirty="0">
                <a:solidFill>
                  <a:prstClr val="white"/>
                </a:solidFill>
              </a:rPr>
              <a:t>(≥ 1 </a:t>
            </a:r>
            <a:r>
              <a:rPr lang="en-AU" dirty="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grpSp>
        <p:nvGrpSpPr>
          <p:cNvPr id="5" name="Group 4">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 name="Group 5">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10" name="Group 9">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13" name="Rectangle 12">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6" name="Group 15">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32" name="Oval 31">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7" name="Oval 16">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9" name="Oval 18">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21" name="Oval 20">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30" name="Oval 29">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24" name="Oval 23">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27" name="Oval 26">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9" name="Picture 28">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26" name="Picture 25">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1" name="Picture 10">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2" name="Picture 11">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 name="Picture 6">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8" name="Picture 7">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 name="Picture 8">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Title 1"/>
          <p:cNvSpPr txBox="1">
            <a:spLocks/>
          </p:cNvSpPr>
          <p:nvPr/>
        </p:nvSpPr>
        <p:spPr>
          <a:xfrm>
            <a:off x="228600" y="205979"/>
            <a:ext cx="86868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a:t>Reserve selection as optimization</a:t>
            </a:r>
            <a:endParaRPr lang="en-AU" dirty="0"/>
          </a:p>
        </p:txBody>
      </p:sp>
    </p:spTree>
    <p:extLst>
      <p:ext uri="{BB962C8B-B14F-4D97-AF65-F5344CB8AC3E}">
        <p14:creationId xmlns:p14="http://schemas.microsoft.com/office/powerpoint/2010/main" val="3144227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05979"/>
            <a:ext cx="8686800" cy="857250"/>
          </a:xfrm>
        </p:spPr>
        <p:txBody>
          <a:bodyPr>
            <a:normAutofit fontScale="90000"/>
          </a:bodyPr>
          <a:lstStyle/>
          <a:p>
            <a:r>
              <a:rPr lang="en-AU" dirty="0"/>
              <a:t>Reserve selection as optimization</a:t>
            </a:r>
          </a:p>
        </p:txBody>
      </p:sp>
      <p:grpSp>
        <p:nvGrpSpPr>
          <p:cNvPr id="67" name="Group 66">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8" name="Group 67">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72" name="Group 71">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75" name="Rectangle 74">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7" name="Picture 76">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78" name="Group 77">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94" name="Oval 93">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79" name="Oval 78">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0" name="Picture 79">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81" name="Oval 80">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2" name="Picture 81">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83" name="Oval 82">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5" name="Group 84">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92" name="Oval 91">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3" name="Picture 92">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86" name="Oval 85">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7" name="Group 86">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89" name="Oval 88">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0" name="Picture 89">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91" name="Picture 90">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88" name="Picture 87">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73" name="Picture 72">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74" name="Picture 73">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69" name="Picture 68">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0" name="Picture 69">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1" name="Picture 70">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sufficient habitat for each species       </a:t>
            </a:r>
            <a:r>
              <a:rPr lang="en-AU" dirty="0">
                <a:solidFill>
                  <a:prstClr val="white"/>
                </a:solidFill>
              </a:rPr>
              <a:t>(≥ 1 </a:t>
            </a:r>
            <a:r>
              <a:rPr lang="en-AU" dirty="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spTree>
    <p:extLst>
      <p:ext uri="{BB962C8B-B14F-4D97-AF65-F5344CB8AC3E}">
        <p14:creationId xmlns:p14="http://schemas.microsoft.com/office/powerpoint/2010/main" val="1759253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Irreplaceability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2092881"/>
          </a:xfrm>
          <a:prstGeom prst="rect">
            <a:avLst/>
          </a:prstGeom>
          <a:noFill/>
        </p:spPr>
        <p:txBody>
          <a:bodyPr wrap="square">
            <a:spAutoFit/>
          </a:bodyPr>
          <a:lstStyle/>
          <a:p>
            <a:r>
              <a:rPr lang="en-AU" sz="2600" dirty="0"/>
              <a:t>“[…] continuum of values between 0 and 1, where sites with values of 1 are essential for achieving one or more targets and are therefore irreplaceable.”</a:t>
            </a:r>
          </a:p>
        </p:txBody>
      </p:sp>
      <p:sp>
        <p:nvSpPr>
          <p:cNvPr id="35" name="TextBox 34">
            <a:extLst>
              <a:ext uri="{FF2B5EF4-FFF2-40B4-BE49-F238E27FC236}">
                <a16:creationId xmlns:a16="http://schemas.microsoft.com/office/drawing/2014/main" id="{2FC3AC62-3D19-421B-BBD1-A11388BE6B5C}"/>
              </a:ext>
            </a:extLst>
          </p:cNvPr>
          <p:cNvSpPr txBox="1"/>
          <p:nvPr/>
        </p:nvSpPr>
        <p:spPr>
          <a:xfrm>
            <a:off x="1701210" y="4670582"/>
            <a:ext cx="7505700" cy="369332"/>
          </a:xfrm>
          <a:prstGeom prst="rect">
            <a:avLst/>
          </a:prstGeom>
          <a:noFill/>
        </p:spPr>
        <p:txBody>
          <a:bodyPr wrap="square" rtlCol="0">
            <a:spAutoFit/>
          </a:bodyPr>
          <a:lstStyle/>
          <a:p>
            <a:r>
              <a:rPr lang="en-AU" dirty="0" err="1"/>
              <a:t>Carwardine</a:t>
            </a:r>
            <a:r>
              <a:rPr lang="en-AU" dirty="0"/>
              <a:t> </a:t>
            </a:r>
            <a:r>
              <a:rPr lang="en-AU" dirty="0" err="1"/>
              <a:t>etl</a:t>
            </a:r>
            <a:r>
              <a:rPr lang="en-AU" dirty="0"/>
              <a:t> al. (2007) </a:t>
            </a:r>
            <a:r>
              <a:rPr lang="en-AU" dirty="0" err="1"/>
              <a:t>Biodivers</a:t>
            </a:r>
            <a:r>
              <a:rPr lang="en-AU" dirty="0"/>
              <a:t> </a:t>
            </a:r>
            <a:r>
              <a:rPr lang="en-AU" dirty="0" err="1"/>
              <a:t>Conserv</a:t>
            </a:r>
            <a:r>
              <a:rPr lang="en-AU" dirty="0"/>
              <a:t>, DOI:10.1007/s10531-006-9055-4</a:t>
            </a:r>
          </a:p>
        </p:txBody>
      </p:sp>
      <p:sp>
        <p:nvSpPr>
          <p:cNvPr id="40" name="Title 1">
            <a:extLst>
              <a:ext uri="{FF2B5EF4-FFF2-40B4-BE49-F238E27FC236}">
                <a16:creationId xmlns:a16="http://schemas.microsoft.com/office/drawing/2014/main" id="{C4689D8C-113A-42CC-855F-8ACDBC8965F0}"/>
              </a:ext>
            </a:extLst>
          </p:cNvPr>
          <p:cNvSpPr txBox="1">
            <a:spLocks/>
          </p:cNvSpPr>
          <p:nvPr/>
        </p:nvSpPr>
        <p:spPr>
          <a:xfrm>
            <a:off x="457200" y="106541"/>
            <a:ext cx="82296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a:t>But what are the top priorities?</a:t>
            </a:r>
            <a:endParaRPr lang="en-AU" dirty="0"/>
          </a:p>
        </p:txBody>
      </p:sp>
      <p:grpSp>
        <p:nvGrpSpPr>
          <p:cNvPr id="75" name="Group 74">
            <a:extLst>
              <a:ext uri="{FF2B5EF4-FFF2-40B4-BE49-F238E27FC236}">
                <a16:creationId xmlns:a16="http://schemas.microsoft.com/office/drawing/2014/main" id="{FDAA86BC-794C-4266-8DE3-D0AC58431C54}"/>
              </a:ext>
            </a:extLst>
          </p:cNvPr>
          <p:cNvGrpSpPr/>
          <p:nvPr/>
        </p:nvGrpSpPr>
        <p:grpSpPr>
          <a:xfrm>
            <a:off x="5303520" y="1527540"/>
            <a:ext cx="3689940" cy="2947710"/>
            <a:chOff x="5303520" y="1527540"/>
            <a:chExt cx="3689940" cy="2947710"/>
          </a:xfrm>
        </p:grpSpPr>
        <p:grpSp>
          <p:nvGrpSpPr>
            <p:cNvPr id="41" name="Group 40">
              <a:extLst>
                <a:ext uri="{FF2B5EF4-FFF2-40B4-BE49-F238E27FC236}">
                  <a16:creationId xmlns:a16="http://schemas.microsoft.com/office/drawing/2014/main" id="{A99A6B1A-9871-45FD-A3A6-78F982E1570D}"/>
                </a:ext>
              </a:extLst>
            </p:cNvPr>
            <p:cNvGrpSpPr/>
            <p:nvPr/>
          </p:nvGrpSpPr>
          <p:grpSpPr>
            <a:xfrm>
              <a:off x="5303520" y="1527540"/>
              <a:ext cx="3689940" cy="2947710"/>
              <a:chOff x="5303520" y="1527540"/>
              <a:chExt cx="3689940" cy="2947710"/>
            </a:xfrm>
          </p:grpSpPr>
          <p:grpSp>
            <p:nvGrpSpPr>
              <p:cNvPr id="42" name="Group 41">
                <a:extLst>
                  <a:ext uri="{FF2B5EF4-FFF2-40B4-BE49-F238E27FC236}">
                    <a16:creationId xmlns:a16="http://schemas.microsoft.com/office/drawing/2014/main" id="{2CE04A40-D241-4927-9750-A0898B3CC1F4}"/>
                  </a:ext>
                </a:extLst>
              </p:cNvPr>
              <p:cNvGrpSpPr/>
              <p:nvPr/>
            </p:nvGrpSpPr>
            <p:grpSpPr>
              <a:xfrm>
                <a:off x="5303520" y="1527540"/>
                <a:ext cx="3689940" cy="2947710"/>
                <a:chOff x="4209306" y="1245600"/>
                <a:chExt cx="4380294" cy="3499200"/>
              </a:xfrm>
            </p:grpSpPr>
            <p:sp>
              <p:nvSpPr>
                <p:cNvPr id="45" name="Rectangle 44">
                  <a:extLst>
                    <a:ext uri="{FF2B5EF4-FFF2-40B4-BE49-F238E27FC236}">
                      <a16:creationId xmlns:a16="http://schemas.microsoft.com/office/drawing/2014/main" id="{1F763474-DCD4-408E-A0EE-329657FDF2F9}"/>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0B5F6FDD-E7C6-4CA5-A3E8-74BC44728B63}"/>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46">
                  <a:extLst>
                    <a:ext uri="{FF2B5EF4-FFF2-40B4-BE49-F238E27FC236}">
                      <a16:creationId xmlns:a16="http://schemas.microsoft.com/office/drawing/2014/main" id="{B633E91A-A8B5-4968-BE7B-792A1EF93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48" name="Group 47">
                  <a:extLst>
                    <a:ext uri="{FF2B5EF4-FFF2-40B4-BE49-F238E27FC236}">
                      <a16:creationId xmlns:a16="http://schemas.microsoft.com/office/drawing/2014/main" id="{D82CA7C8-2CE8-4724-87C4-EE366DBD844E}"/>
                    </a:ext>
                  </a:extLst>
                </p:cNvPr>
                <p:cNvGrpSpPr/>
                <p:nvPr/>
              </p:nvGrpSpPr>
              <p:grpSpPr>
                <a:xfrm>
                  <a:off x="6257784" y="3791251"/>
                  <a:ext cx="785385" cy="659723"/>
                  <a:chOff x="6919200" y="3362400"/>
                  <a:chExt cx="785385" cy="659723"/>
                </a:xfrm>
              </p:grpSpPr>
              <p:sp>
                <p:nvSpPr>
                  <p:cNvPr id="70" name="Oval 69">
                    <a:extLst>
                      <a:ext uri="{FF2B5EF4-FFF2-40B4-BE49-F238E27FC236}">
                        <a16:creationId xmlns:a16="http://schemas.microsoft.com/office/drawing/2014/main" id="{31E276C5-8165-4003-808A-111130E27427}"/>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 name="Picture 70">
                    <a:extLst>
                      <a:ext uri="{FF2B5EF4-FFF2-40B4-BE49-F238E27FC236}">
                        <a16:creationId xmlns:a16="http://schemas.microsoft.com/office/drawing/2014/main" id="{1B5FA82A-F13C-4AD1-ABB4-CB3EB79BE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49" name="Oval 48">
                  <a:extLst>
                    <a:ext uri="{FF2B5EF4-FFF2-40B4-BE49-F238E27FC236}">
                      <a16:creationId xmlns:a16="http://schemas.microsoft.com/office/drawing/2014/main" id="{0FBDD962-CE33-47E0-9D95-C8E354157EDA}"/>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Picture 49">
                  <a:extLst>
                    <a:ext uri="{FF2B5EF4-FFF2-40B4-BE49-F238E27FC236}">
                      <a16:creationId xmlns:a16="http://schemas.microsoft.com/office/drawing/2014/main" id="{BBA9BFBE-F0D1-4D50-BCD4-805ABCC64E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51" name="Oval 50">
                  <a:extLst>
                    <a:ext uri="{FF2B5EF4-FFF2-40B4-BE49-F238E27FC236}">
                      <a16:creationId xmlns:a16="http://schemas.microsoft.com/office/drawing/2014/main" id="{822EC0D9-A281-4CDB-BEB1-947499F49DBC}"/>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2" name="Picture 51">
                  <a:extLst>
                    <a:ext uri="{FF2B5EF4-FFF2-40B4-BE49-F238E27FC236}">
                      <a16:creationId xmlns:a16="http://schemas.microsoft.com/office/drawing/2014/main" id="{CD6CF306-7669-42C8-A479-28CA61F55B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68" name="Oval 67">
                  <a:extLst>
                    <a:ext uri="{FF2B5EF4-FFF2-40B4-BE49-F238E27FC236}">
                      <a16:creationId xmlns:a16="http://schemas.microsoft.com/office/drawing/2014/main" id="{0CD5C603-5358-460B-A1EE-D4BB0C4E600E}"/>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0D613F85-F77F-4AB5-AB34-6581A23BEEDE}"/>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a:extLst>
                    <a:ext uri="{FF2B5EF4-FFF2-40B4-BE49-F238E27FC236}">
                      <a16:creationId xmlns:a16="http://schemas.microsoft.com/office/drawing/2014/main" id="{FF79A6DA-D968-4761-A760-ABEB325F8285}"/>
                    </a:ext>
                  </a:extLst>
                </p:cNvPr>
                <p:cNvGrpSpPr/>
                <p:nvPr/>
              </p:nvGrpSpPr>
              <p:grpSpPr>
                <a:xfrm>
                  <a:off x="6595012" y="2995200"/>
                  <a:ext cx="714664" cy="600318"/>
                  <a:chOff x="7579737" y="2919013"/>
                  <a:chExt cx="714664" cy="600318"/>
                </a:xfrm>
              </p:grpSpPr>
              <p:sp>
                <p:nvSpPr>
                  <p:cNvPr id="64" name="Oval 63">
                    <a:extLst>
                      <a:ext uri="{FF2B5EF4-FFF2-40B4-BE49-F238E27FC236}">
                        <a16:creationId xmlns:a16="http://schemas.microsoft.com/office/drawing/2014/main" id="{E791303D-D8DC-45F9-803F-22D744AD53D8}"/>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5" name="Picture 64">
                    <a:extLst>
                      <a:ext uri="{FF2B5EF4-FFF2-40B4-BE49-F238E27FC236}">
                        <a16:creationId xmlns:a16="http://schemas.microsoft.com/office/drawing/2014/main" id="{C690E3E8-DEEC-4FBE-BA09-6CD2E078C9A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62" name="Oval 61">
                  <a:extLst>
                    <a:ext uri="{FF2B5EF4-FFF2-40B4-BE49-F238E27FC236}">
                      <a16:creationId xmlns:a16="http://schemas.microsoft.com/office/drawing/2014/main" id="{E20ED220-7C34-4E2A-9975-502ADD4BA75D}"/>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7" name="Group 56">
                  <a:extLst>
                    <a:ext uri="{FF2B5EF4-FFF2-40B4-BE49-F238E27FC236}">
                      <a16:creationId xmlns:a16="http://schemas.microsoft.com/office/drawing/2014/main" id="{7D99D2DF-59FC-4E3D-B52A-CD25757C1E30}"/>
                    </a:ext>
                  </a:extLst>
                </p:cNvPr>
                <p:cNvGrpSpPr/>
                <p:nvPr/>
              </p:nvGrpSpPr>
              <p:grpSpPr>
                <a:xfrm>
                  <a:off x="5046843" y="2402034"/>
                  <a:ext cx="1222464" cy="1026871"/>
                  <a:chOff x="5046843" y="2402034"/>
                  <a:chExt cx="1222464" cy="1026871"/>
                </a:xfrm>
              </p:grpSpPr>
              <p:sp>
                <p:nvSpPr>
                  <p:cNvPr id="59" name="Oval 58">
                    <a:extLst>
                      <a:ext uri="{FF2B5EF4-FFF2-40B4-BE49-F238E27FC236}">
                        <a16:creationId xmlns:a16="http://schemas.microsoft.com/office/drawing/2014/main" id="{0317FD2F-1D93-4FF4-BD18-7F3F718FFEB5}"/>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A1370814-C188-4343-A357-9E8184EF1C2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61" name="Picture 60">
                    <a:extLst>
                      <a:ext uri="{FF2B5EF4-FFF2-40B4-BE49-F238E27FC236}">
                        <a16:creationId xmlns:a16="http://schemas.microsoft.com/office/drawing/2014/main" id="{489729D1-DC47-4312-8398-2284E98CF2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58" name="Picture 57">
                  <a:extLst>
                    <a:ext uri="{FF2B5EF4-FFF2-40B4-BE49-F238E27FC236}">
                      <a16:creationId xmlns:a16="http://schemas.microsoft.com/office/drawing/2014/main" id="{0AC593C5-D0A0-4254-865B-40DE702F65A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43" name="Picture 42">
                <a:extLst>
                  <a:ext uri="{FF2B5EF4-FFF2-40B4-BE49-F238E27FC236}">
                    <a16:creationId xmlns:a16="http://schemas.microsoft.com/office/drawing/2014/main" id="{F754E421-186C-4487-A6BC-6775810B2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44" name="Picture 43">
                <a:extLst>
                  <a:ext uri="{FF2B5EF4-FFF2-40B4-BE49-F238E27FC236}">
                    <a16:creationId xmlns:a16="http://schemas.microsoft.com/office/drawing/2014/main" id="{44DB68DA-76C3-49FD-A6D5-0FACB6CF3AC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2" name="Picture 71">
              <a:extLst>
                <a:ext uri="{FF2B5EF4-FFF2-40B4-BE49-F238E27FC236}">
                  <a16:creationId xmlns:a16="http://schemas.microsoft.com/office/drawing/2014/main" id="{704D6E5F-1568-4200-A6A6-AAE47F1955E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3" name="Picture 72">
              <a:extLst>
                <a:ext uri="{FF2B5EF4-FFF2-40B4-BE49-F238E27FC236}">
                  <a16:creationId xmlns:a16="http://schemas.microsoft.com/office/drawing/2014/main" id="{89FBA8D5-269D-40A0-9F0D-B2AC3A22F7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4" name="Picture 73">
              <a:extLst>
                <a:ext uri="{FF2B5EF4-FFF2-40B4-BE49-F238E27FC236}">
                  <a16:creationId xmlns:a16="http://schemas.microsoft.com/office/drawing/2014/main" id="{FF8A0734-1A01-4675-91C2-763BD80A0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76" name="Star: 5 Points 75">
            <a:extLst>
              <a:ext uri="{FF2B5EF4-FFF2-40B4-BE49-F238E27FC236}">
                <a16:creationId xmlns:a16="http://schemas.microsoft.com/office/drawing/2014/main" id="{3A40ED17-D7AF-48AA-B9E6-4DBBEAFAF7D8}"/>
              </a:ext>
            </a:extLst>
          </p:cNvPr>
          <p:cNvSpPr/>
          <p:nvPr/>
        </p:nvSpPr>
        <p:spPr>
          <a:xfrm>
            <a:off x="5297754" y="324879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14733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F3ABCCC3-A7B8-485D-80F3-0FE4F67A3BA6}"/>
              </a:ext>
            </a:extLst>
          </p:cNvPr>
          <p:cNvGrpSpPr/>
          <p:nvPr/>
        </p:nvGrpSpPr>
        <p:grpSpPr>
          <a:xfrm>
            <a:off x="5303520" y="1527540"/>
            <a:ext cx="3689940" cy="2947710"/>
            <a:chOff x="5303520" y="1527540"/>
            <a:chExt cx="3689940" cy="2947710"/>
          </a:xfrm>
        </p:grpSpPr>
        <p:grpSp>
          <p:nvGrpSpPr>
            <p:cNvPr id="95" name="Group 94">
              <a:extLst>
                <a:ext uri="{FF2B5EF4-FFF2-40B4-BE49-F238E27FC236}">
                  <a16:creationId xmlns:a16="http://schemas.microsoft.com/office/drawing/2014/main" id="{29698CAD-4054-42AC-A76D-EA54458551C5}"/>
                </a:ext>
              </a:extLst>
            </p:cNvPr>
            <p:cNvGrpSpPr/>
            <p:nvPr/>
          </p:nvGrpSpPr>
          <p:grpSpPr>
            <a:xfrm>
              <a:off x="5303520" y="1527540"/>
              <a:ext cx="3689940" cy="2947710"/>
              <a:chOff x="5303520" y="1527540"/>
              <a:chExt cx="3689940" cy="2947710"/>
            </a:xfrm>
          </p:grpSpPr>
          <p:grpSp>
            <p:nvGrpSpPr>
              <p:cNvPr id="99" name="Group 98">
                <a:extLst>
                  <a:ext uri="{FF2B5EF4-FFF2-40B4-BE49-F238E27FC236}">
                    <a16:creationId xmlns:a16="http://schemas.microsoft.com/office/drawing/2014/main" id="{AB896186-DD59-403F-AF97-FCA1EECA9B71}"/>
                  </a:ext>
                </a:extLst>
              </p:cNvPr>
              <p:cNvGrpSpPr/>
              <p:nvPr/>
            </p:nvGrpSpPr>
            <p:grpSpPr>
              <a:xfrm>
                <a:off x="5303520" y="1527540"/>
                <a:ext cx="3689940" cy="2947710"/>
                <a:chOff x="4209306" y="1245600"/>
                <a:chExt cx="4380294" cy="3499200"/>
              </a:xfrm>
            </p:grpSpPr>
            <p:sp>
              <p:nvSpPr>
                <p:cNvPr id="102" name="Rectangle 101">
                  <a:extLst>
                    <a:ext uri="{FF2B5EF4-FFF2-40B4-BE49-F238E27FC236}">
                      <a16:creationId xmlns:a16="http://schemas.microsoft.com/office/drawing/2014/main" id="{51997C68-4422-4B8E-B8FF-424045537A05}"/>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l 102">
                  <a:extLst>
                    <a:ext uri="{FF2B5EF4-FFF2-40B4-BE49-F238E27FC236}">
                      <a16:creationId xmlns:a16="http://schemas.microsoft.com/office/drawing/2014/main" id="{6C0AE334-0547-41C4-9EFB-7487C87F2885}"/>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69923BCF-D827-4986-AC03-46CEDB5822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5" name="Group 104">
                  <a:extLst>
                    <a:ext uri="{FF2B5EF4-FFF2-40B4-BE49-F238E27FC236}">
                      <a16:creationId xmlns:a16="http://schemas.microsoft.com/office/drawing/2014/main" id="{2B502710-7256-4185-8FEA-92B8EF23BBE1}"/>
                    </a:ext>
                  </a:extLst>
                </p:cNvPr>
                <p:cNvGrpSpPr/>
                <p:nvPr/>
              </p:nvGrpSpPr>
              <p:grpSpPr>
                <a:xfrm>
                  <a:off x="6257784" y="3791251"/>
                  <a:ext cx="785385" cy="659723"/>
                  <a:chOff x="6919200" y="3362400"/>
                  <a:chExt cx="785385" cy="659723"/>
                </a:xfrm>
              </p:grpSpPr>
              <p:sp>
                <p:nvSpPr>
                  <p:cNvPr id="121" name="Oval 120">
                    <a:extLst>
                      <a:ext uri="{FF2B5EF4-FFF2-40B4-BE49-F238E27FC236}">
                        <a16:creationId xmlns:a16="http://schemas.microsoft.com/office/drawing/2014/main" id="{7D233657-71E5-4B07-AC55-2AE748588146}"/>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2" name="Picture 121">
                    <a:extLst>
                      <a:ext uri="{FF2B5EF4-FFF2-40B4-BE49-F238E27FC236}">
                        <a16:creationId xmlns:a16="http://schemas.microsoft.com/office/drawing/2014/main" id="{D81F4E01-24D9-4C37-9A03-A44DC763EC3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6" name="Oval 105">
                  <a:extLst>
                    <a:ext uri="{FF2B5EF4-FFF2-40B4-BE49-F238E27FC236}">
                      <a16:creationId xmlns:a16="http://schemas.microsoft.com/office/drawing/2014/main" id="{88C5BD24-8188-499B-8457-D7057D849008}"/>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69A3B575-9745-4C5D-8D4F-52EF7E3EF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8" name="Oval 107">
                  <a:extLst>
                    <a:ext uri="{FF2B5EF4-FFF2-40B4-BE49-F238E27FC236}">
                      <a16:creationId xmlns:a16="http://schemas.microsoft.com/office/drawing/2014/main" id="{DBA3863E-0AB5-47DF-8AA7-83D0A1B8E875}"/>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9" name="Picture 108">
                  <a:extLst>
                    <a:ext uri="{FF2B5EF4-FFF2-40B4-BE49-F238E27FC236}">
                      <a16:creationId xmlns:a16="http://schemas.microsoft.com/office/drawing/2014/main" id="{B7D0C4F8-55D5-4094-ACD8-C4CA8F0B5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10" name="Oval 109">
                  <a:extLst>
                    <a:ext uri="{FF2B5EF4-FFF2-40B4-BE49-F238E27FC236}">
                      <a16:creationId xmlns:a16="http://schemas.microsoft.com/office/drawing/2014/main" id="{805B375A-CA95-4054-B6D6-9D5B836663AB}"/>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id="{C1A833F4-6758-445A-8623-65D0A0CA5855}"/>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2" name="Group 111">
                  <a:extLst>
                    <a:ext uri="{FF2B5EF4-FFF2-40B4-BE49-F238E27FC236}">
                      <a16:creationId xmlns:a16="http://schemas.microsoft.com/office/drawing/2014/main" id="{0A491B16-D4EB-45ED-BE85-854DF409D588}"/>
                    </a:ext>
                  </a:extLst>
                </p:cNvPr>
                <p:cNvGrpSpPr/>
                <p:nvPr/>
              </p:nvGrpSpPr>
              <p:grpSpPr>
                <a:xfrm>
                  <a:off x="6595012" y="2995200"/>
                  <a:ext cx="714664" cy="600318"/>
                  <a:chOff x="7579737" y="2919013"/>
                  <a:chExt cx="714664" cy="600318"/>
                </a:xfrm>
              </p:grpSpPr>
              <p:sp>
                <p:nvSpPr>
                  <p:cNvPr id="119" name="Oval 118">
                    <a:extLst>
                      <a:ext uri="{FF2B5EF4-FFF2-40B4-BE49-F238E27FC236}">
                        <a16:creationId xmlns:a16="http://schemas.microsoft.com/office/drawing/2014/main" id="{B5D2CEB4-3DDC-4E55-A402-BEBD010123D9}"/>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0" name="Picture 119">
                    <a:extLst>
                      <a:ext uri="{FF2B5EF4-FFF2-40B4-BE49-F238E27FC236}">
                        <a16:creationId xmlns:a16="http://schemas.microsoft.com/office/drawing/2014/main" id="{66BD2A29-C2A2-4008-8066-13F58FDBFEC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3" name="Oval 112">
                  <a:extLst>
                    <a:ext uri="{FF2B5EF4-FFF2-40B4-BE49-F238E27FC236}">
                      <a16:creationId xmlns:a16="http://schemas.microsoft.com/office/drawing/2014/main" id="{1332FD09-B7DE-4C50-B604-266D6A09384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4" name="Group 113">
                  <a:extLst>
                    <a:ext uri="{FF2B5EF4-FFF2-40B4-BE49-F238E27FC236}">
                      <a16:creationId xmlns:a16="http://schemas.microsoft.com/office/drawing/2014/main" id="{BA2A9EE6-28D6-4A6B-924D-DBC47F32D0D4}"/>
                    </a:ext>
                  </a:extLst>
                </p:cNvPr>
                <p:cNvGrpSpPr/>
                <p:nvPr/>
              </p:nvGrpSpPr>
              <p:grpSpPr>
                <a:xfrm>
                  <a:off x="5046843" y="2402034"/>
                  <a:ext cx="1222464" cy="1026871"/>
                  <a:chOff x="5046843" y="2402034"/>
                  <a:chExt cx="1222464" cy="1026871"/>
                </a:xfrm>
              </p:grpSpPr>
              <p:sp>
                <p:nvSpPr>
                  <p:cNvPr id="116" name="Oval 115">
                    <a:extLst>
                      <a:ext uri="{FF2B5EF4-FFF2-40B4-BE49-F238E27FC236}">
                        <a16:creationId xmlns:a16="http://schemas.microsoft.com/office/drawing/2014/main" id="{C3D0116F-10F4-48F8-B3D9-B39B3678B824}"/>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7" name="Picture 116">
                    <a:extLst>
                      <a:ext uri="{FF2B5EF4-FFF2-40B4-BE49-F238E27FC236}">
                        <a16:creationId xmlns:a16="http://schemas.microsoft.com/office/drawing/2014/main" id="{520A4E12-197F-4E1C-8749-C000930A2EE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8" name="Picture 117">
                    <a:extLst>
                      <a:ext uri="{FF2B5EF4-FFF2-40B4-BE49-F238E27FC236}">
                        <a16:creationId xmlns:a16="http://schemas.microsoft.com/office/drawing/2014/main" id="{F8D9D46A-468D-4FFF-B71C-280242DBB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5" name="Picture 114">
                  <a:extLst>
                    <a:ext uri="{FF2B5EF4-FFF2-40B4-BE49-F238E27FC236}">
                      <a16:creationId xmlns:a16="http://schemas.microsoft.com/office/drawing/2014/main" id="{FAA11D53-F48E-41C8-808E-2AED6C1A2B8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00" name="Picture 99">
                <a:extLst>
                  <a:ext uri="{FF2B5EF4-FFF2-40B4-BE49-F238E27FC236}">
                    <a16:creationId xmlns:a16="http://schemas.microsoft.com/office/drawing/2014/main" id="{CE1AC62E-5B2E-4D9D-B74D-CEF7351170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1" name="Picture 100">
                <a:extLst>
                  <a:ext uri="{FF2B5EF4-FFF2-40B4-BE49-F238E27FC236}">
                    <a16:creationId xmlns:a16="http://schemas.microsoft.com/office/drawing/2014/main" id="{F9A04448-A80E-45E5-AFEB-F7A4C3A832D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6" name="Picture 95">
              <a:extLst>
                <a:ext uri="{FF2B5EF4-FFF2-40B4-BE49-F238E27FC236}">
                  <a16:creationId xmlns:a16="http://schemas.microsoft.com/office/drawing/2014/main" id="{4C67A801-0AA0-4285-88CC-A1AF07498FE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7" name="Picture 96">
              <a:extLst>
                <a:ext uri="{FF2B5EF4-FFF2-40B4-BE49-F238E27FC236}">
                  <a16:creationId xmlns:a16="http://schemas.microsoft.com/office/drawing/2014/main" id="{E45524DF-CA2C-42D2-9126-4867B7AEC7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8" name="Picture 97">
              <a:extLst>
                <a:ext uri="{FF2B5EF4-FFF2-40B4-BE49-F238E27FC236}">
                  <a16:creationId xmlns:a16="http://schemas.microsoft.com/office/drawing/2014/main" id="{198C95A2-7AB5-4ADF-9444-D704CDFF1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a:bodyPr>
          <a:lstStyle/>
          <a:p>
            <a:r>
              <a:rPr lang="en-AU" dirty="0"/>
              <a:t>But where do we start?</a:t>
            </a:r>
          </a:p>
        </p:txBody>
      </p:sp>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Vulnerability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1692771"/>
          </a:xfrm>
          <a:prstGeom prst="rect">
            <a:avLst/>
          </a:prstGeom>
          <a:noFill/>
        </p:spPr>
        <p:txBody>
          <a:bodyPr wrap="square">
            <a:spAutoFit/>
          </a:bodyPr>
          <a:lstStyle/>
          <a:p>
            <a:r>
              <a:rPr lang="en-AU" sz="2600" dirty="0"/>
              <a:t>“[…] measure of the likelihood of the biodiversity in an area being lost to current or threatening processes”</a:t>
            </a:r>
          </a:p>
        </p:txBody>
      </p:sp>
      <p:sp>
        <p:nvSpPr>
          <p:cNvPr id="36" name="Star: 5 Points 35">
            <a:extLst>
              <a:ext uri="{FF2B5EF4-FFF2-40B4-BE49-F238E27FC236}">
                <a16:creationId xmlns:a16="http://schemas.microsoft.com/office/drawing/2014/main" id="{4F0DC116-4946-4E86-AF1A-015674EA90C4}"/>
              </a:ext>
            </a:extLst>
          </p:cNvPr>
          <p:cNvSpPr/>
          <p:nvPr/>
        </p:nvSpPr>
        <p:spPr>
          <a:xfrm>
            <a:off x="6365449" y="3354579"/>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descr="Icon&#10;&#10;Description automatically generated">
            <a:extLst>
              <a:ext uri="{FF2B5EF4-FFF2-40B4-BE49-F238E27FC236}">
                <a16:creationId xmlns:a16="http://schemas.microsoft.com/office/drawing/2014/main" id="{A0E431E7-2FAF-4E31-9840-037EAA0DE0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059916" y="3971336"/>
            <a:ext cx="956611" cy="437689"/>
          </a:xfrm>
          <a:prstGeom prst="rect">
            <a:avLst/>
          </a:prstGeom>
        </p:spPr>
      </p:pic>
      <p:sp>
        <p:nvSpPr>
          <p:cNvPr id="123" name="TextBox 122">
            <a:extLst>
              <a:ext uri="{FF2B5EF4-FFF2-40B4-BE49-F238E27FC236}">
                <a16:creationId xmlns:a16="http://schemas.microsoft.com/office/drawing/2014/main" id="{6EF9421B-6EC3-45DF-B2D7-5EBF3925BE86}"/>
              </a:ext>
            </a:extLst>
          </p:cNvPr>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Tree>
    <p:extLst>
      <p:ext uri="{BB962C8B-B14F-4D97-AF65-F5344CB8AC3E}">
        <p14:creationId xmlns:p14="http://schemas.microsoft.com/office/powerpoint/2010/main" val="528379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Tree>
    <p:extLst>
      <p:ext uri="{BB962C8B-B14F-4D97-AF65-F5344CB8AC3E}">
        <p14:creationId xmlns:p14="http://schemas.microsoft.com/office/powerpoint/2010/main" val="2930831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0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5231274" y="3305657"/>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B140988D-16EA-4274-89B9-0CD2B9AB4ABF}"/>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1: </a:t>
            </a:r>
          </a:p>
          <a:p>
            <a:pPr algn="ctr"/>
            <a:r>
              <a:rPr lang="en-AU" sz="2400" dirty="0"/>
              <a:t>1 extra  island needed</a:t>
            </a:r>
          </a:p>
        </p:txBody>
      </p:sp>
      <p:sp>
        <p:nvSpPr>
          <p:cNvPr id="40" name="Title 1">
            <a:extLst>
              <a:ext uri="{FF2B5EF4-FFF2-40B4-BE49-F238E27FC236}">
                <a16:creationId xmlns:a16="http://schemas.microsoft.com/office/drawing/2014/main" id="{CD8CB1D0-FD96-4E53-9B32-04C5A92D6BFA}"/>
              </a:ext>
            </a:extLst>
          </p:cNvPr>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Tree>
    <p:extLst>
      <p:ext uri="{BB962C8B-B14F-4D97-AF65-F5344CB8AC3E}">
        <p14:creationId xmlns:p14="http://schemas.microsoft.com/office/powerpoint/2010/main" val="79340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80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7469942" y="1736574"/>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a:extLst>
              <a:ext uri="{FF2B5EF4-FFF2-40B4-BE49-F238E27FC236}">
                <a16:creationId xmlns:a16="http://schemas.microsoft.com/office/drawing/2014/main" id="{CEB868F3-FEFE-4B45-A4B2-D7EF0540981D}"/>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2: </a:t>
            </a:r>
          </a:p>
          <a:p>
            <a:pPr algn="ctr"/>
            <a:r>
              <a:rPr lang="en-AU" sz="2400" dirty="0"/>
              <a:t>1 extra  island needed</a:t>
            </a:r>
          </a:p>
        </p:txBody>
      </p:sp>
    </p:spTree>
    <p:extLst>
      <p:ext uri="{BB962C8B-B14F-4D97-AF65-F5344CB8AC3E}">
        <p14:creationId xmlns:p14="http://schemas.microsoft.com/office/powerpoint/2010/main" val="1430346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128" name="TextBox 127">
            <a:extLst>
              <a:ext uri="{FF2B5EF4-FFF2-40B4-BE49-F238E27FC236}">
                <a16:creationId xmlns:a16="http://schemas.microsoft.com/office/drawing/2014/main" id="{93F7CDBE-3899-404E-A22B-4CFD7D205E7E}"/>
              </a:ext>
            </a:extLst>
          </p:cNvPr>
          <p:cNvSpPr txBox="1"/>
          <p:nvPr/>
        </p:nvSpPr>
        <p:spPr>
          <a:xfrm>
            <a:off x="6572260" y="963010"/>
            <a:ext cx="1609421" cy="523220"/>
          </a:xfrm>
          <a:prstGeom prst="rect">
            <a:avLst/>
          </a:prstGeom>
          <a:noFill/>
        </p:spPr>
        <p:txBody>
          <a:bodyPr wrap="square" rtlCol="0">
            <a:spAutoFit/>
          </a:bodyPr>
          <a:lstStyle/>
          <a:p>
            <a:r>
              <a:rPr lang="en-AU" sz="2800" dirty="0"/>
              <a:t>It’s a tie?</a:t>
            </a:r>
          </a:p>
        </p:txBody>
      </p:sp>
      <p:sp>
        <p:nvSpPr>
          <p:cNvPr id="42" name="Star: 5 Points 41">
            <a:extLst>
              <a:ext uri="{FF2B5EF4-FFF2-40B4-BE49-F238E27FC236}">
                <a16:creationId xmlns:a16="http://schemas.microsoft.com/office/drawing/2014/main" id="{1FF9E74A-285D-479C-83C5-9FEC56E6A60B}"/>
              </a:ext>
            </a:extLst>
          </p:cNvPr>
          <p:cNvSpPr/>
          <p:nvPr/>
        </p:nvSpPr>
        <p:spPr>
          <a:xfrm>
            <a:off x="5312036" y="3236338"/>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Star: 5 Points 42">
            <a:extLst>
              <a:ext uri="{FF2B5EF4-FFF2-40B4-BE49-F238E27FC236}">
                <a16:creationId xmlns:a16="http://schemas.microsoft.com/office/drawing/2014/main" id="{8099E866-11C1-4ED1-A732-451F1B1DEEA3}"/>
              </a:ext>
            </a:extLst>
          </p:cNvPr>
          <p:cNvSpPr/>
          <p:nvPr/>
        </p:nvSpPr>
        <p:spPr>
          <a:xfrm>
            <a:off x="7654133" y="152298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5957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A881-57E4-9C3B-1F77-24C91EE5608C}"/>
              </a:ext>
            </a:extLst>
          </p:cNvPr>
          <p:cNvSpPr>
            <a:spLocks noGrp="1"/>
          </p:cNvSpPr>
          <p:nvPr>
            <p:ph type="title"/>
          </p:nvPr>
        </p:nvSpPr>
        <p:spPr>
          <a:xfrm>
            <a:off x="134803" y="134467"/>
            <a:ext cx="5913728" cy="562576"/>
          </a:xfrm>
        </p:spPr>
        <p:txBody>
          <a:bodyPr>
            <a:noAutofit/>
          </a:bodyPr>
          <a:lstStyle/>
          <a:p>
            <a:r>
              <a:rPr lang="en-AU" sz="3200" b="1" dirty="0"/>
              <a:t>Global drivers of biodiversity loss</a:t>
            </a:r>
          </a:p>
        </p:txBody>
      </p:sp>
      <p:pic>
        <p:nvPicPr>
          <p:cNvPr id="1026" name="Picture 2">
            <a:extLst>
              <a:ext uri="{FF2B5EF4-FFF2-40B4-BE49-F238E27FC236}">
                <a16:creationId xmlns:a16="http://schemas.microsoft.com/office/drawing/2014/main" id="{6F7B99FC-00BC-6907-53EF-5FE9FCF8B1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85" b="66980"/>
          <a:stretch/>
        </p:blipFill>
        <p:spPr bwMode="auto">
          <a:xfrm>
            <a:off x="129559" y="1022364"/>
            <a:ext cx="3280910" cy="34447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20D2C41-23BE-DF9F-A68B-B54B5E255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028" b="43659"/>
          <a:stretch/>
        </p:blipFill>
        <p:spPr bwMode="auto">
          <a:xfrm>
            <a:off x="3410469" y="1219364"/>
            <a:ext cx="2923715" cy="32477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AB30781-9686-426B-0FB1-0BBF46146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402" b="6476"/>
          <a:stretch/>
        </p:blipFill>
        <p:spPr bwMode="auto">
          <a:xfrm>
            <a:off x="6334184" y="218786"/>
            <a:ext cx="2675013" cy="47315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364CE6-A32F-EAA3-1824-1BDD44A5F913}"/>
              </a:ext>
            </a:extLst>
          </p:cNvPr>
          <p:cNvSpPr txBox="1"/>
          <p:nvPr/>
        </p:nvSpPr>
        <p:spPr>
          <a:xfrm>
            <a:off x="129559" y="4746319"/>
            <a:ext cx="5089161" cy="369332"/>
          </a:xfrm>
          <a:prstGeom prst="rect">
            <a:avLst/>
          </a:prstGeom>
          <a:noFill/>
        </p:spPr>
        <p:txBody>
          <a:bodyPr wrap="square" rtlCol="0">
            <a:spAutoFit/>
          </a:bodyPr>
          <a:lstStyle/>
          <a:p>
            <a:r>
              <a:rPr lang="en-AU" dirty="0"/>
              <a:t>Maxwell et al. (2016) Nature, DOI:</a:t>
            </a:r>
            <a:r>
              <a:rPr lang="en-AU" b="0" i="0" dirty="0">
                <a:effectLst/>
                <a:latin typeface="-apple-system"/>
              </a:rPr>
              <a:t>10.1038/536143a</a:t>
            </a:r>
            <a:endParaRPr lang="en-AU" dirty="0"/>
          </a:p>
        </p:txBody>
      </p:sp>
    </p:spTree>
    <p:extLst>
      <p:ext uri="{BB962C8B-B14F-4D97-AF65-F5344CB8AC3E}">
        <p14:creationId xmlns:p14="http://schemas.microsoft.com/office/powerpoint/2010/main" val="1003455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373360" y="1488805"/>
            <a:ext cx="783270" cy="523220"/>
          </a:xfrm>
          <a:prstGeom prst="rect">
            <a:avLst/>
          </a:prstGeom>
          <a:noFill/>
        </p:spPr>
        <p:txBody>
          <a:bodyPr wrap="square" rtlCol="0">
            <a:spAutoFit/>
          </a:bodyPr>
          <a:lstStyle/>
          <a:p>
            <a:r>
              <a:rPr lang="en-AU" sz="2800" b="1" dirty="0"/>
              <a:t>$$$</a:t>
            </a:r>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cxnSp>
        <p:nvCxnSpPr>
          <p:cNvPr id="5" name="Straight Arrow Connector 4"/>
          <p:cNvCxnSpPr/>
          <p:nvPr/>
        </p:nvCxnSpPr>
        <p:spPr>
          <a:xfrm flipV="1">
            <a:off x="6597633" y="3291474"/>
            <a:ext cx="648294" cy="26914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747164" y="3998828"/>
            <a:ext cx="26017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437564" y="1882140"/>
            <a:ext cx="554554" cy="177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601445" y="2613259"/>
            <a:ext cx="1" cy="4643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65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525993" y="1489053"/>
            <a:ext cx="661567" cy="523220"/>
          </a:xfrm>
          <a:prstGeom prst="rect">
            <a:avLst/>
          </a:prstGeom>
          <a:noFill/>
        </p:spPr>
        <p:txBody>
          <a:bodyPr wrap="square" rtlCol="0">
            <a:spAutoFit/>
          </a:bodyPr>
          <a:lstStyle/>
          <a:p>
            <a:r>
              <a:rPr lang="en-AU" sz="2800" b="1" dirty="0"/>
              <a:t>$$</a:t>
            </a:r>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sp>
        <p:nvSpPr>
          <p:cNvPr id="47" name="Star: 5 Points 46">
            <a:extLst>
              <a:ext uri="{FF2B5EF4-FFF2-40B4-BE49-F238E27FC236}">
                <a16:creationId xmlns:a16="http://schemas.microsoft.com/office/drawing/2014/main" id="{E89C25C0-31AC-4691-BD8C-853BA8B3396B}"/>
              </a:ext>
            </a:extLst>
          </p:cNvPr>
          <p:cNvSpPr/>
          <p:nvPr/>
        </p:nvSpPr>
        <p:spPr>
          <a:xfrm>
            <a:off x="7677982" y="1582073"/>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329871" y="4056976"/>
            <a:ext cx="616528" cy="461665"/>
          </a:xfrm>
          <a:prstGeom prst="rect">
            <a:avLst/>
          </a:prstGeom>
          <a:noFill/>
        </p:spPr>
        <p:txBody>
          <a:bodyPr wrap="square" rtlCol="0">
            <a:spAutoFit/>
          </a:bodyPr>
          <a:lstStyle/>
          <a:p>
            <a:r>
              <a:rPr lang="en-AU" sz="2400" b="1" dirty="0">
                <a:solidFill>
                  <a:srgbClr val="FFC000"/>
                </a:solidFill>
              </a:rPr>
              <a:t>$</a:t>
            </a:r>
          </a:p>
        </p:txBody>
      </p:sp>
      <p:sp>
        <p:nvSpPr>
          <p:cNvPr id="48" name="TextBox 47"/>
          <p:cNvSpPr txBox="1"/>
          <p:nvPr/>
        </p:nvSpPr>
        <p:spPr>
          <a:xfrm>
            <a:off x="8121289" y="832899"/>
            <a:ext cx="499907" cy="461665"/>
          </a:xfrm>
          <a:prstGeom prst="rect">
            <a:avLst/>
          </a:prstGeom>
          <a:noFill/>
        </p:spPr>
        <p:txBody>
          <a:bodyPr wrap="square" rtlCol="0">
            <a:spAutoFit/>
          </a:bodyPr>
          <a:lstStyle/>
          <a:p>
            <a:r>
              <a:rPr lang="en-AU" sz="2400" b="1" dirty="0">
                <a:solidFill>
                  <a:srgbClr val="FFC000"/>
                </a:solidFill>
              </a:rPr>
              <a:t>$$</a:t>
            </a:r>
          </a:p>
        </p:txBody>
      </p:sp>
      <p:cxnSp>
        <p:nvCxnSpPr>
          <p:cNvPr id="49" name="Straight Arrow Connector 48"/>
          <p:cNvCxnSpPr/>
          <p:nvPr/>
        </p:nvCxnSpPr>
        <p:spPr>
          <a:xfrm flipV="1">
            <a:off x="4681199" y="4262985"/>
            <a:ext cx="836061" cy="1719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371244" y="1263681"/>
            <a:ext cx="9389" cy="39792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098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E0A-3A57-404B-AA25-E4900D3B25C9}"/>
              </a:ext>
            </a:extLst>
          </p:cNvPr>
          <p:cNvSpPr>
            <a:spLocks noGrp="1"/>
          </p:cNvSpPr>
          <p:nvPr>
            <p:ph type="title"/>
          </p:nvPr>
        </p:nvSpPr>
        <p:spPr>
          <a:xfrm>
            <a:off x="457200" y="7031"/>
            <a:ext cx="8229600" cy="857250"/>
          </a:xfrm>
        </p:spPr>
        <p:txBody>
          <a:bodyPr/>
          <a:lstStyle/>
          <a:p>
            <a:r>
              <a:rPr lang="en-AU" dirty="0"/>
              <a:t>Decision support tools</a:t>
            </a:r>
          </a:p>
        </p:txBody>
      </p:sp>
      <p:pic>
        <p:nvPicPr>
          <p:cNvPr id="4" name="Picture 6">
            <a:extLst>
              <a:ext uri="{FF2B5EF4-FFF2-40B4-BE49-F238E27FC236}">
                <a16:creationId xmlns:a16="http://schemas.microsoft.com/office/drawing/2014/main" id="{115CD3FB-98B3-40C9-9974-17A14A776E3A}"/>
              </a:ext>
            </a:extLst>
          </p:cNvPr>
          <p:cNvPicPr/>
          <p:nvPr/>
        </p:nvPicPr>
        <p:blipFill>
          <a:blip r:embed="rId2"/>
          <a:stretch/>
        </p:blipFill>
        <p:spPr>
          <a:xfrm>
            <a:off x="989349" y="1275235"/>
            <a:ext cx="973411" cy="970014"/>
          </a:xfrm>
          <a:prstGeom prst="rect">
            <a:avLst/>
          </a:prstGeom>
          <a:ln>
            <a:noFill/>
          </a:ln>
        </p:spPr>
      </p:pic>
      <p:pic>
        <p:nvPicPr>
          <p:cNvPr id="5" name="Picture 2">
            <a:extLst>
              <a:ext uri="{FF2B5EF4-FFF2-40B4-BE49-F238E27FC236}">
                <a16:creationId xmlns:a16="http://schemas.microsoft.com/office/drawing/2014/main" id="{C416B607-2AFC-4462-A86C-BC1C5C9C15D7}"/>
              </a:ext>
            </a:extLst>
          </p:cNvPr>
          <p:cNvPicPr/>
          <p:nvPr/>
        </p:nvPicPr>
        <p:blipFill>
          <a:blip r:embed="rId3"/>
          <a:stretch/>
        </p:blipFill>
        <p:spPr>
          <a:xfrm>
            <a:off x="3276875" y="1280542"/>
            <a:ext cx="2818800" cy="959400"/>
          </a:xfrm>
          <a:prstGeom prst="rect">
            <a:avLst/>
          </a:prstGeom>
          <a:ln>
            <a:noFill/>
          </a:ln>
        </p:spPr>
      </p:pic>
      <p:pic>
        <p:nvPicPr>
          <p:cNvPr id="1026" name="Picture 2">
            <a:extLst>
              <a:ext uri="{FF2B5EF4-FFF2-40B4-BE49-F238E27FC236}">
                <a16:creationId xmlns:a16="http://schemas.microsoft.com/office/drawing/2014/main" id="{F765EDB3-E77D-40F5-907B-AE390B2E7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177" y="1135700"/>
            <a:ext cx="1060977" cy="121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AE0050-7BB5-4BBE-BC86-3F8F7EF84A10}"/>
              </a:ext>
            </a:extLst>
          </p:cNvPr>
          <p:cNvSpPr txBox="1"/>
          <p:nvPr/>
        </p:nvSpPr>
        <p:spPr>
          <a:xfrm>
            <a:off x="254833" y="2340965"/>
            <a:ext cx="2886542"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budget-limited problems</a:t>
            </a:r>
          </a:p>
          <a:p>
            <a:pPr marL="285750" indent="-285750">
              <a:buFont typeface="Arial" panose="020B0604020202020204" pitchFamily="34" charset="0"/>
              <a:buChar char="•"/>
            </a:pPr>
            <a:r>
              <a:rPr lang="en-AU" dirty="0"/>
              <a:t>Heuristic algorithm</a:t>
            </a:r>
          </a:p>
          <a:p>
            <a:pPr marL="285750" indent="-285750">
              <a:buFont typeface="Arial" panose="020B0604020202020204" pitchFamily="34" charset="0"/>
              <a:buChar char="•"/>
            </a:pPr>
            <a:r>
              <a:rPr lang="en-AU" dirty="0"/>
              <a:t>Trade-off curves for different species</a:t>
            </a:r>
          </a:p>
          <a:p>
            <a:pPr marL="285750" indent="-285750">
              <a:buFont typeface="Arial" panose="020B0604020202020204" pitchFamily="34" charset="0"/>
              <a:buChar char="•"/>
            </a:pPr>
            <a:r>
              <a:rPr lang="en-AU" dirty="0"/>
              <a:t>Lots of built-in ways to handle connectivity</a:t>
            </a:r>
          </a:p>
          <a:p>
            <a:pPr marL="285750" indent="-285750">
              <a:buFont typeface="Arial" panose="020B0604020202020204" pitchFamily="34" charset="0"/>
              <a:buChar char="•"/>
            </a:pPr>
            <a:r>
              <a:rPr lang="en-AU" dirty="0"/>
              <a:t>www.github.com/cbig/zonation-core/releases</a:t>
            </a:r>
          </a:p>
        </p:txBody>
      </p:sp>
      <p:sp>
        <p:nvSpPr>
          <p:cNvPr id="8" name="TextBox 7">
            <a:extLst>
              <a:ext uri="{FF2B5EF4-FFF2-40B4-BE49-F238E27FC236}">
                <a16:creationId xmlns:a16="http://schemas.microsoft.com/office/drawing/2014/main" id="{821646A0-7913-46BA-9AB2-DCFD7849AB82}"/>
              </a:ext>
            </a:extLst>
          </p:cNvPr>
          <p:cNvSpPr txBox="1"/>
          <p:nvPr/>
        </p:nvSpPr>
        <p:spPr>
          <a:xfrm>
            <a:off x="3193058" y="2340964"/>
            <a:ext cx="2986435"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minimum set problems</a:t>
            </a:r>
          </a:p>
          <a:p>
            <a:pPr marL="285750" indent="-285750">
              <a:buFont typeface="Arial" panose="020B0604020202020204" pitchFamily="34" charset="0"/>
              <a:buChar char="•"/>
            </a:pPr>
            <a:r>
              <a:rPr lang="en-AU" dirty="0"/>
              <a:t>Simulated annealing algorithm</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Generates portfolios of solutions</a:t>
            </a:r>
          </a:p>
          <a:p>
            <a:pPr marL="285750" indent="-285750">
              <a:buFont typeface="Arial" panose="020B0604020202020204" pitchFamily="34" charset="0"/>
              <a:buChar char="•"/>
            </a:pPr>
            <a:r>
              <a:rPr lang="en-AU" dirty="0"/>
              <a:t>www.marxansolutions.org</a:t>
            </a:r>
          </a:p>
        </p:txBody>
      </p:sp>
      <p:sp>
        <p:nvSpPr>
          <p:cNvPr id="9" name="TextBox 8">
            <a:extLst>
              <a:ext uri="{FF2B5EF4-FFF2-40B4-BE49-F238E27FC236}">
                <a16:creationId xmlns:a16="http://schemas.microsoft.com/office/drawing/2014/main" id="{3E76FD63-A38E-4821-B8F0-976344CAD6E0}"/>
              </a:ext>
            </a:extLst>
          </p:cNvPr>
          <p:cNvSpPr txBox="1"/>
          <p:nvPr/>
        </p:nvSpPr>
        <p:spPr>
          <a:xfrm>
            <a:off x="6292091" y="2298630"/>
            <a:ext cx="2675744" cy="3139321"/>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both problem types</a:t>
            </a:r>
          </a:p>
          <a:p>
            <a:pPr marL="285750" indent="-285750">
              <a:buFont typeface="Arial" panose="020B0604020202020204" pitchFamily="34" charset="0"/>
              <a:buChar char="•"/>
            </a:pPr>
            <a:r>
              <a:rPr lang="en-AU" dirty="0"/>
              <a:t>Exact algorithms</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Extremely customizable</a:t>
            </a:r>
          </a:p>
          <a:p>
            <a:pPr marL="285750" indent="-285750">
              <a:buFont typeface="Arial" panose="020B0604020202020204" pitchFamily="34" charset="0"/>
              <a:buChar char="•"/>
            </a:pPr>
            <a:r>
              <a:rPr lang="en-AU" dirty="0"/>
              <a:t>R package</a:t>
            </a:r>
          </a:p>
          <a:p>
            <a:pPr marL="285750" indent="-285750">
              <a:buFont typeface="Arial" panose="020B0604020202020204" pitchFamily="34" charset="0"/>
              <a:buChar char="•"/>
            </a:pPr>
            <a:r>
              <a:rPr lang="en-AU" dirty="0"/>
              <a:t>www.prioritizr.net</a:t>
            </a:r>
          </a:p>
          <a:p>
            <a:pPr marL="285750" indent="-285750">
              <a:buFont typeface="Arial" panose="020B0604020202020204" pitchFamily="34" charset="0"/>
              <a:buChar char="•"/>
            </a:pPr>
            <a:r>
              <a:rPr lang="en-AU" dirty="0"/>
              <a:t>I’m one of the developers of this tool</a:t>
            </a:r>
          </a:p>
          <a:p>
            <a:pPr marL="285750" indent="-285750">
              <a:buFont typeface="Arial" panose="020B0604020202020204" pitchFamily="34" charset="0"/>
              <a:buChar char="•"/>
            </a:pPr>
            <a:endParaRPr lang="en-AU" dirty="0"/>
          </a:p>
        </p:txBody>
      </p:sp>
      <p:sp>
        <p:nvSpPr>
          <p:cNvPr id="7" name="TextBox 6">
            <a:extLst>
              <a:ext uri="{FF2B5EF4-FFF2-40B4-BE49-F238E27FC236}">
                <a16:creationId xmlns:a16="http://schemas.microsoft.com/office/drawing/2014/main" id="{DFBDE739-F399-46DA-9F47-40B04DC81027}"/>
              </a:ext>
            </a:extLst>
          </p:cNvPr>
          <p:cNvSpPr txBox="1"/>
          <p:nvPr/>
        </p:nvSpPr>
        <p:spPr>
          <a:xfrm>
            <a:off x="944380" y="776479"/>
            <a:ext cx="1018381" cy="376154"/>
          </a:xfrm>
          <a:prstGeom prst="rect">
            <a:avLst/>
          </a:prstGeom>
          <a:noFill/>
        </p:spPr>
        <p:txBody>
          <a:bodyPr wrap="square" rtlCol="0">
            <a:spAutoFit/>
          </a:bodyPr>
          <a:lstStyle/>
          <a:p>
            <a:r>
              <a:rPr lang="en-AU" dirty="0"/>
              <a:t>Zonation</a:t>
            </a:r>
          </a:p>
        </p:txBody>
      </p:sp>
      <p:sp>
        <p:nvSpPr>
          <p:cNvPr id="11" name="TextBox 10">
            <a:extLst>
              <a:ext uri="{FF2B5EF4-FFF2-40B4-BE49-F238E27FC236}">
                <a16:creationId xmlns:a16="http://schemas.microsoft.com/office/drawing/2014/main" id="{0159FD64-9A4A-41E5-BB8B-E07837E08DDE}"/>
              </a:ext>
            </a:extLst>
          </p:cNvPr>
          <p:cNvSpPr txBox="1"/>
          <p:nvPr/>
        </p:nvSpPr>
        <p:spPr>
          <a:xfrm>
            <a:off x="7120773" y="776479"/>
            <a:ext cx="1018381" cy="376154"/>
          </a:xfrm>
          <a:prstGeom prst="rect">
            <a:avLst/>
          </a:prstGeom>
          <a:noFill/>
        </p:spPr>
        <p:txBody>
          <a:bodyPr wrap="square" rtlCol="0">
            <a:spAutoFit/>
          </a:bodyPr>
          <a:lstStyle/>
          <a:p>
            <a:r>
              <a:rPr lang="en-AU" dirty="0" err="1"/>
              <a:t>Prioritizr</a:t>
            </a:r>
            <a:endParaRPr lang="en-AU" dirty="0"/>
          </a:p>
        </p:txBody>
      </p:sp>
      <p:sp>
        <p:nvSpPr>
          <p:cNvPr id="12" name="TextBox 11">
            <a:extLst>
              <a:ext uri="{FF2B5EF4-FFF2-40B4-BE49-F238E27FC236}">
                <a16:creationId xmlns:a16="http://schemas.microsoft.com/office/drawing/2014/main" id="{31E7FC8A-C452-4B24-AD62-BFEEDCDDB2DF}"/>
              </a:ext>
            </a:extLst>
          </p:cNvPr>
          <p:cNvSpPr txBox="1"/>
          <p:nvPr/>
        </p:nvSpPr>
        <p:spPr>
          <a:xfrm>
            <a:off x="4222055" y="776479"/>
            <a:ext cx="928440" cy="369332"/>
          </a:xfrm>
          <a:prstGeom prst="rect">
            <a:avLst/>
          </a:prstGeom>
          <a:noFill/>
        </p:spPr>
        <p:txBody>
          <a:bodyPr wrap="square" rtlCol="0">
            <a:spAutoFit/>
          </a:bodyPr>
          <a:lstStyle/>
          <a:p>
            <a:r>
              <a:rPr lang="en-AU" dirty="0" err="1"/>
              <a:t>Marxan</a:t>
            </a:r>
            <a:endParaRPr lang="en-AU" dirty="0"/>
          </a:p>
        </p:txBody>
      </p:sp>
    </p:spTree>
    <p:extLst>
      <p:ext uri="{BB962C8B-B14F-4D97-AF65-F5344CB8AC3E}">
        <p14:creationId xmlns:p14="http://schemas.microsoft.com/office/powerpoint/2010/main" val="3979045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CustomShape 1"/>
          <p:cNvSpPr/>
          <p:nvPr/>
        </p:nvSpPr>
        <p:spPr>
          <a:xfrm rot="16200000">
            <a:off x="-369720" y="2300700"/>
            <a:ext cx="121716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pic>
        <p:nvPicPr>
          <p:cNvPr id="503" name="Picture 6"/>
          <p:cNvPicPr/>
          <p:nvPr/>
        </p:nvPicPr>
        <p:blipFill>
          <a:blip r:embed="rId2"/>
          <a:stretch/>
        </p:blipFill>
        <p:spPr>
          <a:xfrm>
            <a:off x="1136250" y="4284804"/>
            <a:ext cx="670140" cy="667801"/>
          </a:xfrm>
          <a:prstGeom prst="rect">
            <a:avLst/>
          </a:prstGeom>
          <a:ln>
            <a:noFill/>
          </a:ln>
        </p:spPr>
      </p:pic>
      <p:sp>
        <p:nvSpPr>
          <p:cNvPr id="504" name="CustomShape 2"/>
          <p:cNvSpPr/>
          <p:nvPr/>
        </p:nvSpPr>
        <p:spPr>
          <a:xfrm>
            <a:off x="834840" y="845836"/>
            <a:ext cx="157716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05" name="CustomShape 3"/>
          <p:cNvSpPr/>
          <p:nvPr/>
        </p:nvSpPr>
        <p:spPr>
          <a:xfrm flipV="1">
            <a:off x="850680" y="262506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06" name="Line 4"/>
          <p:cNvSpPr/>
          <p:nvPr/>
        </p:nvSpPr>
        <p:spPr>
          <a:xfrm>
            <a:off x="531360" y="184098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7" name="Line 5"/>
          <p:cNvSpPr/>
          <p:nvPr/>
        </p:nvSpPr>
        <p:spPr>
          <a:xfrm>
            <a:off x="531360" y="332778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8" name="CustomShape 6"/>
          <p:cNvSpPr/>
          <p:nvPr/>
        </p:nvSpPr>
        <p:spPr>
          <a:xfrm>
            <a:off x="834840" y="338658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Different </a:t>
            </a:r>
            <a:endParaRPr kumimoji="0" lang="en-US" sz="24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solutions</a:t>
            </a:r>
            <a:endParaRPr kumimoji="0" lang="en-US" sz="24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09" name="Line 7"/>
          <p:cNvSpPr/>
          <p:nvPr/>
        </p:nvSpPr>
        <p:spPr>
          <a:xfrm flipH="1">
            <a:off x="1299960" y="2405460"/>
            <a:ext cx="11520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0" name="CustomShape 8"/>
          <p:cNvSpPr/>
          <p:nvPr/>
        </p:nvSpPr>
        <p:spPr>
          <a:xfrm rot="6408000">
            <a:off x="1349640" y="242454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11" name="CustomShape 9"/>
          <p:cNvSpPr/>
          <p:nvPr/>
        </p:nvSpPr>
        <p:spPr>
          <a:xfrm>
            <a:off x="609480" y="210198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12" name="CustomShape 10"/>
          <p:cNvSpPr/>
          <p:nvPr/>
        </p:nvSpPr>
        <p:spPr>
          <a:xfrm>
            <a:off x="628200" y="291378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pic>
        <p:nvPicPr>
          <p:cNvPr id="513" name="Picture 2"/>
          <p:cNvPicPr/>
          <p:nvPr/>
        </p:nvPicPr>
        <p:blipFill>
          <a:blip r:embed="rId3"/>
          <a:stretch/>
        </p:blipFill>
        <p:spPr>
          <a:xfrm>
            <a:off x="3436143" y="4230973"/>
            <a:ext cx="2278380" cy="775464"/>
          </a:xfrm>
          <a:prstGeom prst="rect">
            <a:avLst/>
          </a:prstGeom>
          <a:ln>
            <a:noFill/>
          </a:ln>
        </p:spPr>
      </p:pic>
      <p:sp>
        <p:nvSpPr>
          <p:cNvPr id="514" name="CustomShape 11"/>
          <p:cNvSpPr/>
          <p:nvPr/>
        </p:nvSpPr>
        <p:spPr>
          <a:xfrm>
            <a:off x="3542760" y="820262"/>
            <a:ext cx="228708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Meta-heuristic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15" name="CustomShape 12"/>
          <p:cNvSpPr/>
          <p:nvPr/>
        </p:nvSpPr>
        <p:spPr>
          <a:xfrm>
            <a:off x="3844800" y="338658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Different </a:t>
            </a:r>
            <a:endParaRPr kumimoji="0" lang="en-US" sz="24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solutions</a:t>
            </a:r>
            <a:endParaRPr kumimoji="0" lang="en-US" sz="24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16" name="Line 13"/>
          <p:cNvSpPr/>
          <p:nvPr/>
        </p:nvSpPr>
        <p:spPr>
          <a:xfrm>
            <a:off x="3541320" y="184098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7" name="Line 14"/>
          <p:cNvSpPr/>
          <p:nvPr/>
        </p:nvSpPr>
        <p:spPr>
          <a:xfrm>
            <a:off x="3541320" y="332778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8" name="Line 15"/>
          <p:cNvSpPr/>
          <p:nvPr/>
        </p:nvSpPr>
        <p:spPr>
          <a:xfrm flipH="1">
            <a:off x="5004000" y="2023860"/>
            <a:ext cx="11556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9" name="CustomShape 16"/>
          <p:cNvSpPr/>
          <p:nvPr/>
        </p:nvSpPr>
        <p:spPr>
          <a:xfrm rot="6408000">
            <a:off x="5053680" y="204294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20" name="CustomShape 17"/>
          <p:cNvSpPr/>
          <p:nvPr/>
        </p:nvSpPr>
        <p:spPr>
          <a:xfrm>
            <a:off x="3619440" y="210198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21" name="CustomShape 18"/>
          <p:cNvSpPr/>
          <p:nvPr/>
        </p:nvSpPr>
        <p:spPr>
          <a:xfrm>
            <a:off x="3638160" y="291378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22" name="CustomShape 19"/>
          <p:cNvSpPr/>
          <p:nvPr/>
        </p:nvSpPr>
        <p:spPr>
          <a:xfrm>
            <a:off x="4425120" y="2635860"/>
            <a:ext cx="276480" cy="2487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3" name="CustomShape 20"/>
          <p:cNvSpPr/>
          <p:nvPr/>
        </p:nvSpPr>
        <p:spPr>
          <a:xfrm flipV="1">
            <a:off x="4801320" y="2433900"/>
            <a:ext cx="80280" cy="40212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4" name="CustomShape 21"/>
          <p:cNvSpPr/>
          <p:nvPr/>
        </p:nvSpPr>
        <p:spPr>
          <a:xfrm flipV="1">
            <a:off x="3871440" y="260310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grpSp>
        <p:nvGrpSpPr>
          <p:cNvPr id="2" name="Group 1">
            <a:extLst>
              <a:ext uri="{FF2B5EF4-FFF2-40B4-BE49-F238E27FC236}">
                <a16:creationId xmlns:a16="http://schemas.microsoft.com/office/drawing/2014/main" id="{35E4A5BC-6D66-415A-B0AD-F10B1B0E035F}"/>
              </a:ext>
            </a:extLst>
          </p:cNvPr>
          <p:cNvGrpSpPr/>
          <p:nvPr/>
        </p:nvGrpSpPr>
        <p:grpSpPr>
          <a:xfrm>
            <a:off x="7813626" y="4297238"/>
            <a:ext cx="955576" cy="747801"/>
            <a:chOff x="6871320" y="4100940"/>
            <a:chExt cx="1225967" cy="959400"/>
          </a:xfrm>
        </p:grpSpPr>
        <p:sp>
          <p:nvSpPr>
            <p:cNvPr id="525" name="CustomShape 22"/>
            <p:cNvSpPr/>
            <p:nvPr/>
          </p:nvSpPr>
          <p:spPr>
            <a:xfrm>
              <a:off x="6874007" y="4100940"/>
              <a:ext cx="1223280" cy="9594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527" name="Picture 8"/>
            <p:cNvPicPr/>
            <p:nvPr/>
          </p:nvPicPr>
          <p:blipFill rotWithShape="1">
            <a:blip r:embed="rId4"/>
            <a:srcRect t="25951" b="24004"/>
            <a:stretch/>
          </p:blipFill>
          <p:spPr>
            <a:xfrm>
              <a:off x="6871320" y="4153405"/>
              <a:ext cx="1223280" cy="359965"/>
            </a:xfrm>
            <a:prstGeom prst="rect">
              <a:avLst/>
            </a:prstGeom>
            <a:ln>
              <a:noFill/>
            </a:ln>
          </p:spPr>
        </p:pic>
        <p:pic>
          <p:nvPicPr>
            <p:cNvPr id="528" name="Picture 10"/>
            <p:cNvPicPr/>
            <p:nvPr/>
          </p:nvPicPr>
          <p:blipFill rotWithShape="1">
            <a:blip r:embed="rId5"/>
            <a:srcRect l="18120" r="13742" b="12233"/>
            <a:stretch/>
          </p:blipFill>
          <p:spPr>
            <a:xfrm>
              <a:off x="6967393" y="4545147"/>
              <a:ext cx="435894" cy="448982"/>
            </a:xfrm>
            <a:prstGeom prst="rect">
              <a:avLst/>
            </a:prstGeom>
            <a:ln>
              <a:noFill/>
            </a:ln>
          </p:spPr>
        </p:pic>
        <p:pic>
          <p:nvPicPr>
            <p:cNvPr id="529" name="Picture 12"/>
            <p:cNvPicPr/>
            <p:nvPr/>
          </p:nvPicPr>
          <p:blipFill>
            <a:blip r:embed="rId6"/>
            <a:stretch/>
          </p:blipFill>
          <p:spPr>
            <a:xfrm>
              <a:off x="7525853" y="4504824"/>
              <a:ext cx="523800" cy="523800"/>
            </a:xfrm>
            <a:prstGeom prst="rect">
              <a:avLst/>
            </a:prstGeom>
            <a:ln>
              <a:noFill/>
            </a:ln>
          </p:spPr>
        </p:pic>
      </p:grpSp>
      <p:sp>
        <p:nvSpPr>
          <p:cNvPr id="530" name="CustomShape 24"/>
          <p:cNvSpPr/>
          <p:nvPr/>
        </p:nvSpPr>
        <p:spPr>
          <a:xfrm>
            <a:off x="6263640" y="898903"/>
            <a:ext cx="2603280" cy="526054"/>
          </a:xfrm>
          <a:prstGeom prst="rect">
            <a:avLst/>
          </a:prstGeom>
          <a:noFill/>
          <a:ln>
            <a:noFill/>
          </a:ln>
        </p:spPr>
        <p:style>
          <a:lnRef idx="0">
            <a:scrgbClr r="0" g="0" b="0"/>
          </a:lnRef>
          <a:fillRef idx="0">
            <a:scrgbClr r="0" g="0" b="0"/>
          </a:fillRef>
          <a:effectRef idx="0">
            <a:scrgbClr r="0" g="0" b="0"/>
          </a:effectRef>
          <a:fontRef idx="minor"/>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Exact algorithms</a:t>
            </a:r>
            <a:endParaRPr kumimoji="0" lang="en-US" sz="44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31" name="Line 25"/>
          <p:cNvSpPr/>
          <p:nvPr/>
        </p:nvSpPr>
        <p:spPr>
          <a:xfrm>
            <a:off x="6551280" y="184098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2" name="Line 26"/>
          <p:cNvSpPr/>
          <p:nvPr/>
        </p:nvSpPr>
        <p:spPr>
          <a:xfrm>
            <a:off x="6551280" y="332778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3" name="CustomShape 27"/>
          <p:cNvSpPr/>
          <p:nvPr/>
        </p:nvSpPr>
        <p:spPr>
          <a:xfrm>
            <a:off x="6854760" y="338658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Different </a:t>
            </a:r>
            <a:endParaRPr kumimoji="0" lang="en-US" sz="24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a:ln>
                  <a:noFill/>
                </a:ln>
                <a:solidFill>
                  <a:srgbClr val="FFFFFF"/>
                </a:solidFill>
                <a:effectLst/>
                <a:uLnTx/>
                <a:uFill>
                  <a:solidFill>
                    <a:srgbClr val="FFFFFF"/>
                  </a:solidFill>
                </a:uFill>
                <a:latin typeface="Calibri"/>
              </a:rPr>
              <a:t>solutions</a:t>
            </a:r>
            <a:endParaRPr kumimoji="0" lang="en-US" sz="24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34" name="Line 28"/>
          <p:cNvSpPr/>
          <p:nvPr/>
        </p:nvSpPr>
        <p:spPr>
          <a:xfrm flipH="1">
            <a:off x="8390880" y="1691940"/>
            <a:ext cx="115200" cy="38232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35" name="CustomShape 29"/>
          <p:cNvSpPr/>
          <p:nvPr/>
        </p:nvSpPr>
        <p:spPr>
          <a:xfrm rot="6408000">
            <a:off x="8440560" y="171102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36" name="CustomShape 30"/>
          <p:cNvSpPr/>
          <p:nvPr/>
        </p:nvSpPr>
        <p:spPr>
          <a:xfrm>
            <a:off x="6629400" y="210198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37" name="CustomShape 31"/>
          <p:cNvSpPr/>
          <p:nvPr/>
        </p:nvSpPr>
        <p:spPr>
          <a:xfrm>
            <a:off x="6648120" y="291378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38" name="CustomShape 32"/>
          <p:cNvSpPr/>
          <p:nvPr/>
        </p:nvSpPr>
        <p:spPr>
          <a:xfrm flipV="1">
            <a:off x="6871320" y="2661060"/>
            <a:ext cx="406800" cy="19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39" name="CustomShape 33"/>
          <p:cNvSpPr/>
          <p:nvPr/>
        </p:nvSpPr>
        <p:spPr>
          <a:xfrm flipV="1">
            <a:off x="7456320" y="2403300"/>
            <a:ext cx="437040" cy="30168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0" name="CustomShape 34"/>
          <p:cNvSpPr/>
          <p:nvPr/>
        </p:nvSpPr>
        <p:spPr>
          <a:xfrm flipV="1">
            <a:off x="7986240" y="2153460"/>
            <a:ext cx="286200" cy="1929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1" name="CustomShape 35"/>
          <p:cNvSpPr/>
          <p:nvPr/>
        </p:nvSpPr>
        <p:spPr>
          <a:xfrm>
            <a:off x="6150960" y="1353720"/>
            <a:ext cx="2629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00"/>
                </a:solidFill>
                <a:effectLst/>
                <a:uLnTx/>
                <a:uFill>
                  <a:solidFill>
                    <a:srgbClr val="FFFFFF"/>
                  </a:solidFill>
                </a:uFill>
                <a:latin typeface="Calibri"/>
              </a:rPr>
              <a:t>Estimate of best solution</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42" name="Line 36"/>
          <p:cNvSpPr/>
          <p:nvPr/>
        </p:nvSpPr>
        <p:spPr>
          <a:xfrm>
            <a:off x="6633000" y="2028900"/>
            <a:ext cx="2085480" cy="360"/>
          </a:xfrm>
          <a:prstGeom prst="line">
            <a:avLst/>
          </a:prstGeom>
          <a:ln w="38160">
            <a:solidFill>
              <a:srgbClr val="FFFF00"/>
            </a:solidFill>
            <a:custDash>
              <a:ds d="400000" sp="300000"/>
            </a:custDash>
            <a:round/>
          </a:ln>
        </p:spPr>
        <p:style>
          <a:lnRef idx="1">
            <a:schemeClr val="accent1"/>
          </a:lnRef>
          <a:fillRef idx="0">
            <a:schemeClr val="accent1"/>
          </a:fillRef>
          <a:effectRef idx="0">
            <a:schemeClr val="accent1"/>
          </a:effectRef>
          <a:fontRef idx="minor"/>
        </p:style>
      </p:sp>
      <p:sp>
        <p:nvSpPr>
          <p:cNvPr id="543" name="CustomShape 37"/>
          <p:cNvSpPr/>
          <p:nvPr/>
        </p:nvSpPr>
        <p:spPr>
          <a:xfrm>
            <a:off x="6872760" y="1831980"/>
            <a:ext cx="1258200" cy="111960"/>
          </a:xfrm>
          <a:prstGeom prst="downArrow">
            <a:avLst>
              <a:gd name="adj1" fmla="val 50000"/>
              <a:gd name="adj2" fmla="val 50000"/>
            </a:avLst>
          </a:prstGeom>
          <a:solidFill>
            <a:srgbClr val="FFFF00"/>
          </a:solidFill>
          <a:ln>
            <a:solidFill>
              <a:srgbClr val="FFFF00"/>
            </a:solidFill>
            <a:round/>
          </a:ln>
        </p:spPr>
        <p:style>
          <a:lnRef idx="2">
            <a:schemeClr val="accent1">
              <a:shade val="50000"/>
            </a:schemeClr>
          </a:lnRef>
          <a:fillRef idx="1">
            <a:schemeClr val="accent1"/>
          </a:fillRef>
          <a:effectRef idx="0">
            <a:schemeClr val="accent1"/>
          </a:effectRef>
          <a:fontRef idx="minor"/>
        </p:style>
      </p:sp>
      <p:pic>
        <p:nvPicPr>
          <p:cNvPr id="44" name="Picture 2">
            <a:extLst>
              <a:ext uri="{FF2B5EF4-FFF2-40B4-BE49-F238E27FC236}">
                <a16:creationId xmlns:a16="http://schemas.microsoft.com/office/drawing/2014/main" id="{95C6CEF8-E409-417D-9C44-19A72013C0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8604" y="4137660"/>
            <a:ext cx="826975" cy="9471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89351" y="143422"/>
            <a:ext cx="4365298"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a:ln>
                  <a:noFill/>
                </a:ln>
                <a:solidFill>
                  <a:prstClr val="white"/>
                </a:solidFill>
                <a:effectLst/>
                <a:uLnTx/>
                <a:uFillTx/>
                <a:latin typeface="Arial"/>
              </a:rPr>
              <a:t>Guaranteed quality</a:t>
            </a:r>
          </a:p>
        </p:txBody>
      </p:sp>
      <p:sp>
        <p:nvSpPr>
          <p:cNvPr id="4" name="Right Arrow 3"/>
          <p:cNvSpPr/>
          <p:nvPr/>
        </p:nvSpPr>
        <p:spPr>
          <a:xfrm>
            <a:off x="7241725" y="4469854"/>
            <a:ext cx="535506" cy="304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ndParaRPr>
          </a:p>
        </p:txBody>
      </p:sp>
    </p:spTree>
    <p:extLst>
      <p:ext uri="{BB962C8B-B14F-4D97-AF65-F5344CB8AC3E}">
        <p14:creationId xmlns:p14="http://schemas.microsoft.com/office/powerpoint/2010/main" val="2485709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2C9A52E-3548-4D41-899F-07B2250E9175}"/>
              </a:ext>
            </a:extLst>
          </p:cNvPr>
          <p:cNvSpPr>
            <a:spLocks noGrp="1"/>
          </p:cNvSpPr>
          <p:nvPr>
            <p:ph type="title"/>
          </p:nvPr>
        </p:nvSpPr>
        <p:spPr>
          <a:xfrm>
            <a:off x="128372" y="161687"/>
            <a:ext cx="5946846" cy="857250"/>
          </a:xfrm>
        </p:spPr>
        <p:txBody>
          <a:bodyPr>
            <a:normAutofit/>
          </a:bodyPr>
          <a:lstStyle/>
          <a:p>
            <a:r>
              <a:rPr lang="en-AU" dirty="0">
                <a:solidFill>
                  <a:schemeClr val="bg1"/>
                </a:solidFill>
              </a:rPr>
              <a:t>Thanks for listening!</a:t>
            </a:r>
          </a:p>
        </p:txBody>
      </p:sp>
    </p:spTree>
    <p:extLst>
      <p:ext uri="{BB962C8B-B14F-4D97-AF65-F5344CB8AC3E}">
        <p14:creationId xmlns:p14="http://schemas.microsoft.com/office/powerpoint/2010/main" val="4289641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7A87-077A-2AC0-E86B-3659D44231DA}"/>
              </a:ext>
            </a:extLst>
          </p:cNvPr>
          <p:cNvSpPr>
            <a:spLocks noGrp="1"/>
          </p:cNvSpPr>
          <p:nvPr>
            <p:ph type="title"/>
          </p:nvPr>
        </p:nvSpPr>
        <p:spPr/>
        <p:txBody>
          <a:bodyPr/>
          <a:lstStyle/>
          <a:p>
            <a:r>
              <a:rPr lang="en-AU" dirty="0"/>
              <a:t>How to find a paper by DOI?</a:t>
            </a:r>
          </a:p>
        </p:txBody>
      </p:sp>
      <p:sp>
        <p:nvSpPr>
          <p:cNvPr id="3" name="Content Placeholder 2">
            <a:extLst>
              <a:ext uri="{FF2B5EF4-FFF2-40B4-BE49-F238E27FC236}">
                <a16:creationId xmlns:a16="http://schemas.microsoft.com/office/drawing/2014/main" id="{0D3A343A-2E7D-A63A-1C34-D3E38B62C057}"/>
              </a:ext>
            </a:extLst>
          </p:cNvPr>
          <p:cNvSpPr>
            <a:spLocks noGrp="1"/>
          </p:cNvSpPr>
          <p:nvPr>
            <p:ph idx="1"/>
          </p:nvPr>
        </p:nvSpPr>
        <p:spPr/>
        <p:txBody>
          <a:bodyPr>
            <a:normAutofit/>
          </a:bodyPr>
          <a:lstStyle/>
          <a:p>
            <a:pPr marL="0" indent="0">
              <a:buNone/>
            </a:pPr>
            <a:r>
              <a:rPr lang="en-AU" dirty="0"/>
              <a:t>1. select a DOI </a:t>
            </a:r>
          </a:p>
          <a:p>
            <a:pPr marL="0" indent="0">
              <a:buNone/>
            </a:pPr>
            <a:r>
              <a:rPr lang="en-AU" dirty="0"/>
              <a:t>-&gt; for example: 10.7717/peerj.9258</a:t>
            </a:r>
          </a:p>
          <a:p>
            <a:pPr marL="0" indent="0">
              <a:buNone/>
            </a:pPr>
            <a:r>
              <a:rPr lang="en-AU" dirty="0"/>
              <a:t>2. convert to a Web Address:</a:t>
            </a:r>
          </a:p>
          <a:p>
            <a:pPr marL="0" indent="0">
              <a:buNone/>
            </a:pPr>
            <a:r>
              <a:rPr lang="en-AU" dirty="0"/>
              <a:t>-&gt; https://doi.org/ 10.7717/peerj.9258</a:t>
            </a:r>
          </a:p>
          <a:p>
            <a:pPr marL="0" indent="0">
              <a:buNone/>
            </a:pPr>
            <a:r>
              <a:rPr lang="en-AU" dirty="0"/>
              <a:t>3. copy and paste into web browser address bar</a:t>
            </a:r>
          </a:p>
        </p:txBody>
      </p:sp>
      <p:pic>
        <p:nvPicPr>
          <p:cNvPr id="5" name="Picture 4">
            <a:extLst>
              <a:ext uri="{FF2B5EF4-FFF2-40B4-BE49-F238E27FC236}">
                <a16:creationId xmlns:a16="http://schemas.microsoft.com/office/drawing/2014/main" id="{F255FAAC-0610-6C46-55D7-DC94DF343875}"/>
              </a:ext>
            </a:extLst>
          </p:cNvPr>
          <p:cNvPicPr>
            <a:picLocks noChangeAspect="1"/>
          </p:cNvPicPr>
          <p:nvPr/>
        </p:nvPicPr>
        <p:blipFill rotWithShape="1">
          <a:blip r:embed="rId2"/>
          <a:srcRect l="7787" t="19527" r="11312" b="69545"/>
          <a:stretch/>
        </p:blipFill>
        <p:spPr>
          <a:xfrm>
            <a:off x="457200" y="4313557"/>
            <a:ext cx="7397647" cy="562131"/>
          </a:xfrm>
          <a:prstGeom prst="rect">
            <a:avLst/>
          </a:prstGeom>
        </p:spPr>
      </p:pic>
      <p:cxnSp>
        <p:nvCxnSpPr>
          <p:cNvPr id="7" name="Straight Arrow Connector 6">
            <a:extLst>
              <a:ext uri="{FF2B5EF4-FFF2-40B4-BE49-F238E27FC236}">
                <a16:creationId xmlns:a16="http://schemas.microsoft.com/office/drawing/2014/main" id="{B45C12C2-853D-4919-3C20-A5597FC35BBC}"/>
              </a:ext>
            </a:extLst>
          </p:cNvPr>
          <p:cNvCxnSpPr/>
          <p:nvPr/>
        </p:nvCxnSpPr>
        <p:spPr>
          <a:xfrm>
            <a:off x="899410" y="4009869"/>
            <a:ext cx="1026826" cy="7345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78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latin typeface="Arial" panose="020B0604020202020204" pitchFamily="34" charset="0"/>
                <a:cs typeface="Arial" panose="020B0604020202020204" pitchFamily="34" charset="0"/>
              </a:rPr>
              <a:t>Protected areas</a:t>
            </a:r>
          </a:p>
        </p:txBody>
      </p:sp>
      <p:pic>
        <p:nvPicPr>
          <p:cNvPr id="2050" name="Picture 2" descr="figure 1">
            <a:extLst>
              <a:ext uri="{FF2B5EF4-FFF2-40B4-BE49-F238E27FC236}">
                <a16:creationId xmlns:a16="http://schemas.microsoft.com/office/drawing/2014/main" id="{245C9E6D-E00C-705F-BC05-A7091F5B3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955" y="1128399"/>
            <a:ext cx="6876090" cy="35635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DA9D4D-38AD-0FFF-4F95-E78F6A854BF0}"/>
              </a:ext>
            </a:extLst>
          </p:cNvPr>
          <p:cNvSpPr txBox="1"/>
          <p:nvPr/>
        </p:nvSpPr>
        <p:spPr>
          <a:xfrm>
            <a:off x="119922" y="4752855"/>
            <a:ext cx="8499424" cy="369332"/>
          </a:xfrm>
          <a:prstGeom prst="rect">
            <a:avLst/>
          </a:prstGeom>
          <a:noFill/>
        </p:spPr>
        <p:txBody>
          <a:bodyPr wrap="square" rtlCol="0">
            <a:spAutoFit/>
          </a:bodyPr>
          <a:lstStyle/>
          <a:p>
            <a:r>
              <a:rPr lang="en-AU" dirty="0"/>
              <a:t>Bingham et al. (2019) Nature Ecology and Evolution, DOI:</a:t>
            </a:r>
            <a:r>
              <a:rPr lang="en-AU" dirty="0">
                <a:latin typeface="-apple-system"/>
              </a:rPr>
              <a:t> </a:t>
            </a:r>
            <a:r>
              <a:rPr lang="en-AU" b="0" i="0" dirty="0">
                <a:effectLst/>
                <a:latin typeface="-apple-system"/>
              </a:rPr>
              <a:t>10.1038/s41559-019-0869-3</a:t>
            </a:r>
            <a:endParaRPr lang="en-AU" dirty="0"/>
          </a:p>
        </p:txBody>
      </p:sp>
    </p:spTree>
    <p:extLst>
      <p:ext uri="{BB962C8B-B14F-4D97-AF65-F5344CB8AC3E}">
        <p14:creationId xmlns:p14="http://schemas.microsoft.com/office/powerpoint/2010/main" val="125469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AD9580-7BE5-0C61-139C-9763BAE307C7}"/>
              </a:ext>
            </a:extLst>
          </p:cNvPr>
          <p:cNvGrpSpPr/>
          <p:nvPr/>
        </p:nvGrpSpPr>
        <p:grpSpPr>
          <a:xfrm>
            <a:off x="60629" y="1123005"/>
            <a:ext cx="8999677" cy="2897490"/>
            <a:chOff x="60629" y="92154"/>
            <a:chExt cx="8999677" cy="2897490"/>
          </a:xfrm>
        </p:grpSpPr>
        <p:cxnSp>
          <p:nvCxnSpPr>
            <p:cNvPr id="105" name="Straight Connector 104"/>
            <p:cNvCxnSpPr/>
            <p:nvPr/>
          </p:nvCxnSpPr>
          <p:spPr>
            <a:xfrm>
              <a:off x="7354726" y="400380"/>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1424762"/>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1469555"/>
              <a:ext cx="882248" cy="436590"/>
            </a:xfrm>
            <a:prstGeom prst="rect">
              <a:avLst/>
            </a:prstGeom>
            <a:noFill/>
          </p:spPr>
          <p:txBody>
            <a:bodyPr wrap="square" rtlCol="0">
              <a:spAutoFit/>
            </a:bodyPr>
            <a:lstStyle/>
            <a:p>
              <a:r>
                <a:rPr lang="en-AU" sz="2000" dirty="0"/>
                <a:t>2000</a:t>
              </a:r>
            </a:p>
          </p:txBody>
        </p:sp>
        <p:sp>
          <p:nvSpPr>
            <p:cNvPr id="108" name="TextBox 107"/>
            <p:cNvSpPr txBox="1"/>
            <p:nvPr/>
          </p:nvSpPr>
          <p:spPr>
            <a:xfrm>
              <a:off x="8143029" y="1457030"/>
              <a:ext cx="917274" cy="400110"/>
            </a:xfrm>
            <a:prstGeom prst="rect">
              <a:avLst/>
            </a:prstGeom>
            <a:noFill/>
          </p:spPr>
          <p:txBody>
            <a:bodyPr wrap="square" rtlCol="0">
              <a:spAutoFit/>
            </a:bodyPr>
            <a:lstStyle/>
            <a:p>
              <a:r>
                <a:rPr lang="en-AU" sz="2000" dirty="0"/>
                <a:t>Future</a:t>
              </a:r>
            </a:p>
          </p:txBody>
        </p:sp>
        <p:cxnSp>
          <p:nvCxnSpPr>
            <p:cNvPr id="109" name="Straight Connector 108"/>
            <p:cNvCxnSpPr/>
            <p:nvPr/>
          </p:nvCxnSpPr>
          <p:spPr>
            <a:xfrm>
              <a:off x="7650122" y="1424762"/>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1424288"/>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739838"/>
              <a:ext cx="1640954" cy="461665"/>
            </a:xfrm>
            <a:prstGeom prst="rect">
              <a:avLst/>
            </a:prstGeom>
            <a:noFill/>
          </p:spPr>
          <p:txBody>
            <a:bodyPr wrap="square" rtlCol="0">
              <a:spAutoFit/>
            </a:bodyPr>
            <a:lstStyle/>
            <a:p>
              <a:r>
                <a:rPr lang="en-AU" sz="2400" dirty="0"/>
                <a:t>Biodiversity</a:t>
              </a:r>
            </a:p>
          </p:txBody>
        </p:sp>
        <p:sp>
          <p:nvSpPr>
            <p:cNvPr id="113" name="Freeform 112"/>
            <p:cNvSpPr/>
            <p:nvPr/>
          </p:nvSpPr>
          <p:spPr>
            <a:xfrm>
              <a:off x="7451810" y="583081"/>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Rectangle 117"/>
            <p:cNvSpPr/>
            <p:nvPr/>
          </p:nvSpPr>
          <p:spPr>
            <a:xfrm>
              <a:off x="6926392"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Rectangle 118"/>
            <p:cNvSpPr/>
            <p:nvPr/>
          </p:nvSpPr>
          <p:spPr>
            <a:xfrm>
              <a:off x="4643482"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Rectangle 123"/>
            <p:cNvSpPr/>
            <p:nvPr/>
          </p:nvSpPr>
          <p:spPr>
            <a:xfrm>
              <a:off x="4783064" y="576577"/>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172764" y="570160"/>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TextBox 115"/>
            <p:cNvSpPr txBox="1"/>
            <p:nvPr/>
          </p:nvSpPr>
          <p:spPr>
            <a:xfrm>
              <a:off x="282164" y="92154"/>
              <a:ext cx="1690849" cy="430887"/>
            </a:xfrm>
            <a:prstGeom prst="rect">
              <a:avLst/>
            </a:prstGeom>
            <a:noFill/>
          </p:spPr>
          <p:txBody>
            <a:bodyPr wrap="none" rtlCol="0">
              <a:spAutoFit/>
            </a:bodyPr>
            <a:lstStyle/>
            <a:p>
              <a:pPr algn="ctr"/>
              <a:r>
                <a:rPr lang="en-AU" sz="2200" dirty="0"/>
                <a:t>Observations</a:t>
              </a:r>
            </a:p>
          </p:txBody>
        </p:sp>
        <p:sp>
          <p:nvSpPr>
            <p:cNvPr id="117" name="Rectangle 116"/>
            <p:cNvSpPr/>
            <p:nvPr/>
          </p:nvSpPr>
          <p:spPr>
            <a:xfrm>
              <a:off x="60629"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740358"/>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705955"/>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1336197"/>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68035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1141328"/>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1339777"/>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550186"/>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TextBox 120"/>
            <p:cNvSpPr txBox="1"/>
            <p:nvPr/>
          </p:nvSpPr>
          <p:spPr>
            <a:xfrm>
              <a:off x="2333869" y="107022"/>
              <a:ext cx="2180020" cy="430887"/>
            </a:xfrm>
            <a:prstGeom prst="rect">
              <a:avLst/>
            </a:prstGeom>
            <a:noFill/>
          </p:spPr>
          <p:txBody>
            <a:bodyPr wrap="none" rtlCol="0">
              <a:spAutoFit/>
            </a:bodyPr>
            <a:lstStyle/>
            <a:p>
              <a:pPr algn="ctr"/>
              <a:r>
                <a:rPr lang="en-AU" sz="2200" dirty="0"/>
                <a:t>Statistical models</a:t>
              </a:r>
            </a:p>
          </p:txBody>
        </p:sp>
        <p:sp>
          <p:nvSpPr>
            <p:cNvPr id="123" name="Rectangle 122"/>
            <p:cNvSpPr/>
            <p:nvPr/>
          </p:nvSpPr>
          <p:spPr>
            <a:xfrm>
              <a:off x="2460787" y="576577"/>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7" name="Oval 166"/>
            <p:cNvSpPr/>
            <p:nvPr/>
          </p:nvSpPr>
          <p:spPr>
            <a:xfrm>
              <a:off x="2522903" y="720420"/>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8" name="Oval 167"/>
            <p:cNvSpPr/>
            <p:nvPr/>
          </p:nvSpPr>
          <p:spPr>
            <a:xfrm>
              <a:off x="3774171" y="678864"/>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9" name="Flowchart: Manual Operation 242"/>
            <p:cNvSpPr/>
            <p:nvPr/>
          </p:nvSpPr>
          <p:spPr>
            <a:xfrm rot="10800000">
              <a:off x="2600904" y="720418"/>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49" name="Straight Arrow Connector 248"/>
            <p:cNvCxnSpPr>
              <a:stCxn id="261" idx="3"/>
              <a:endCxn id="265" idx="1"/>
            </p:cNvCxnSpPr>
            <p:nvPr/>
          </p:nvCxnSpPr>
          <p:spPr>
            <a:xfrm>
              <a:off x="1608263" y="2697257"/>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2697257"/>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2697257"/>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2404869"/>
              <a:ext cx="1724768" cy="584775"/>
            </a:xfrm>
            <a:prstGeom prst="rect">
              <a:avLst/>
            </a:prstGeom>
            <a:noFill/>
          </p:spPr>
          <p:txBody>
            <a:bodyPr wrap="none" rtlCol="0">
              <a:spAutoFit/>
            </a:bodyPr>
            <a:lstStyle/>
            <a:p>
              <a:r>
                <a:rPr lang="en-AU" sz="3200" dirty="0"/>
                <a:t>Outcome</a:t>
              </a:r>
            </a:p>
          </p:txBody>
        </p:sp>
        <p:sp>
          <p:nvSpPr>
            <p:cNvPr id="258" name="TextBox 257"/>
            <p:cNvSpPr txBox="1"/>
            <p:nvPr/>
          </p:nvSpPr>
          <p:spPr>
            <a:xfrm>
              <a:off x="5348271" y="2404869"/>
              <a:ext cx="904415" cy="584775"/>
            </a:xfrm>
            <a:prstGeom prst="rect">
              <a:avLst/>
            </a:prstGeom>
            <a:noFill/>
          </p:spPr>
          <p:txBody>
            <a:bodyPr wrap="none" rtlCol="0">
              <a:spAutoFit/>
            </a:bodyPr>
            <a:lstStyle/>
            <a:p>
              <a:r>
                <a:rPr lang="en-AU" sz="3200" dirty="0"/>
                <a:t>Plan</a:t>
              </a:r>
            </a:p>
          </p:txBody>
        </p:sp>
        <p:sp>
          <p:nvSpPr>
            <p:cNvPr id="261" name="TextBox 260"/>
            <p:cNvSpPr txBox="1"/>
            <p:nvPr/>
          </p:nvSpPr>
          <p:spPr>
            <a:xfrm>
              <a:off x="646910" y="2404869"/>
              <a:ext cx="961353" cy="584775"/>
            </a:xfrm>
            <a:prstGeom prst="rect">
              <a:avLst/>
            </a:prstGeom>
            <a:noFill/>
          </p:spPr>
          <p:txBody>
            <a:bodyPr wrap="none" rtlCol="0">
              <a:spAutoFit/>
            </a:bodyPr>
            <a:lstStyle/>
            <a:p>
              <a:r>
                <a:rPr lang="en-AU" sz="3200" dirty="0"/>
                <a:t>Data</a:t>
              </a:r>
            </a:p>
          </p:txBody>
        </p:sp>
        <p:sp>
          <p:nvSpPr>
            <p:cNvPr id="265" name="TextBox 264"/>
            <p:cNvSpPr txBox="1"/>
            <p:nvPr/>
          </p:nvSpPr>
          <p:spPr>
            <a:xfrm>
              <a:off x="2379813" y="2404869"/>
              <a:ext cx="2165593" cy="584775"/>
            </a:xfrm>
            <a:prstGeom prst="rect">
              <a:avLst/>
            </a:prstGeom>
            <a:noFill/>
          </p:spPr>
          <p:txBody>
            <a:bodyPr wrap="none" rtlCol="0">
              <a:spAutoFit/>
            </a:bodyPr>
            <a:lstStyle/>
            <a:p>
              <a:r>
                <a:rPr lang="en-AU" sz="3200" dirty="0"/>
                <a:t>Information</a:t>
              </a:r>
            </a:p>
          </p:txBody>
        </p:sp>
        <p:sp>
          <p:nvSpPr>
            <p:cNvPr id="85" name="Freeform 84"/>
            <p:cNvSpPr/>
            <p:nvPr/>
          </p:nvSpPr>
          <p:spPr>
            <a:xfrm>
              <a:off x="7756047" y="853033"/>
              <a:ext cx="1000022" cy="118098"/>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4" name="Straight Connector 113"/>
            <p:cNvCxnSpPr/>
            <p:nvPr/>
          </p:nvCxnSpPr>
          <p:spPr>
            <a:xfrm>
              <a:off x="7773008" y="517057"/>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4907905" y="667958"/>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6371421" y="667958"/>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5395744" y="909829"/>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p:cNvSpPr/>
              <p:nvPr/>
            </p:nvSpPr>
            <p:spPr>
              <a:xfrm>
                <a:off x="5151825"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00" name="Rectangle 99"/>
              <p:cNvSpPr/>
              <p:nvPr/>
            </p:nvSpPr>
            <p:spPr>
              <a:xfrm>
                <a:off x="6371421" y="909829"/>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5395744"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1" name="Rectangle 170"/>
              <p:cNvSpPr/>
              <p:nvPr/>
            </p:nvSpPr>
            <p:spPr>
              <a:xfrm>
                <a:off x="5151825"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4" name="Rectangle 173"/>
              <p:cNvSpPr/>
              <p:nvPr/>
            </p:nvSpPr>
            <p:spPr>
              <a:xfrm>
                <a:off x="5395744" y="1635441"/>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solidFill>
                    <a:srgbClr val="00B050"/>
                  </a:solidFill>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8" name="Rectangle 177"/>
              <p:cNvSpPr/>
              <p:nvPr/>
            </p:nvSpPr>
            <p:spPr>
              <a:xfrm>
                <a:off x="5151825" y="1635441"/>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solidFill>
                    <a:srgbClr val="00B050"/>
                  </a:solidFill>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86" name="Rectangle 185"/>
              <p:cNvSpPr/>
              <p:nvPr/>
            </p:nvSpPr>
            <p:spPr>
              <a:xfrm>
                <a:off x="5395744"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7" name="TextBox 186"/>
            <p:cNvSpPr txBox="1"/>
            <p:nvPr/>
          </p:nvSpPr>
          <p:spPr>
            <a:xfrm>
              <a:off x="4774937" y="107022"/>
              <a:ext cx="1705403" cy="430887"/>
            </a:xfrm>
            <a:prstGeom prst="rect">
              <a:avLst/>
            </a:prstGeom>
            <a:noFill/>
          </p:spPr>
          <p:txBody>
            <a:bodyPr wrap="none" rtlCol="0">
              <a:spAutoFit/>
            </a:bodyPr>
            <a:lstStyle/>
            <a:p>
              <a:pPr algn="ctr"/>
              <a:r>
                <a:rPr lang="en-AU" sz="2200" dirty="0"/>
                <a:t>Priority areas</a:t>
              </a:r>
            </a:p>
          </p:txBody>
        </p:sp>
      </p:grpSp>
    </p:spTree>
    <p:extLst>
      <p:ext uri="{BB962C8B-B14F-4D97-AF65-F5344CB8AC3E}">
        <p14:creationId xmlns:p14="http://schemas.microsoft.com/office/powerpoint/2010/main" val="208495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Box 111"/>
          <p:cNvSpPr txBox="1"/>
          <p:nvPr/>
        </p:nvSpPr>
        <p:spPr>
          <a:xfrm>
            <a:off x="7306055" y="3952150"/>
            <a:ext cx="1295611" cy="830997"/>
          </a:xfrm>
          <a:prstGeom prst="rect">
            <a:avLst/>
          </a:prstGeom>
          <a:noFill/>
        </p:spPr>
        <p:txBody>
          <a:bodyPr wrap="none" rtlCol="0">
            <a:spAutoFit/>
          </a:bodyPr>
          <a:lstStyle/>
          <a:p>
            <a:pPr algn="ctr"/>
            <a:r>
              <a:rPr lang="en-AU" sz="2400" dirty="0">
                <a:solidFill>
                  <a:srgbClr val="B3FFD0"/>
                </a:solidFill>
              </a:rPr>
              <a:t>Better </a:t>
            </a:r>
          </a:p>
          <a:p>
            <a:pPr algn="ctr"/>
            <a:r>
              <a:rPr lang="en-AU" sz="2400" dirty="0">
                <a:solidFill>
                  <a:srgbClr val="B3FFD0"/>
                </a:solidFill>
              </a:rPr>
              <a:t>outcome</a:t>
            </a:r>
          </a:p>
        </p:txBody>
      </p:sp>
      <p:sp>
        <p:nvSpPr>
          <p:cNvPr id="85" name="TextBox 84"/>
          <p:cNvSpPr txBox="1"/>
          <p:nvPr/>
        </p:nvSpPr>
        <p:spPr>
          <a:xfrm>
            <a:off x="5237647" y="3957491"/>
            <a:ext cx="1031308" cy="830997"/>
          </a:xfrm>
          <a:prstGeom prst="rect">
            <a:avLst/>
          </a:prstGeom>
          <a:noFill/>
        </p:spPr>
        <p:txBody>
          <a:bodyPr wrap="none" rtlCol="0">
            <a:spAutoFit/>
          </a:bodyPr>
          <a:lstStyle/>
          <a:p>
            <a:pPr algn="ctr"/>
            <a:r>
              <a:rPr lang="en-AU" sz="2400" dirty="0">
                <a:solidFill>
                  <a:srgbClr val="B3FFD0"/>
                </a:solidFill>
              </a:rPr>
              <a:t>Better </a:t>
            </a:r>
          </a:p>
          <a:p>
            <a:pPr algn="ctr"/>
            <a:r>
              <a:rPr lang="en-AU" sz="2400" dirty="0">
                <a:solidFill>
                  <a:srgbClr val="B3FFD0"/>
                </a:solidFill>
              </a:rPr>
              <a:t>plan</a:t>
            </a:r>
          </a:p>
        </p:txBody>
      </p:sp>
      <p:grpSp>
        <p:nvGrpSpPr>
          <p:cNvPr id="2" name="Group 1">
            <a:extLst>
              <a:ext uri="{FF2B5EF4-FFF2-40B4-BE49-F238E27FC236}">
                <a16:creationId xmlns:a16="http://schemas.microsoft.com/office/drawing/2014/main" id="{72440328-F283-F7D6-5099-935036DDE6DD}"/>
              </a:ext>
            </a:extLst>
          </p:cNvPr>
          <p:cNvGrpSpPr/>
          <p:nvPr/>
        </p:nvGrpSpPr>
        <p:grpSpPr>
          <a:xfrm>
            <a:off x="60629" y="1123005"/>
            <a:ext cx="8999677" cy="2897490"/>
            <a:chOff x="60629" y="92154"/>
            <a:chExt cx="8999677" cy="2897490"/>
          </a:xfrm>
        </p:grpSpPr>
        <p:cxnSp>
          <p:nvCxnSpPr>
            <p:cNvPr id="105" name="Straight Connector 104"/>
            <p:cNvCxnSpPr/>
            <p:nvPr/>
          </p:nvCxnSpPr>
          <p:spPr>
            <a:xfrm>
              <a:off x="7354726" y="400380"/>
              <a:ext cx="0" cy="10272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54726" y="1424762"/>
              <a:ext cx="14556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365330" y="1469555"/>
              <a:ext cx="882248" cy="436590"/>
            </a:xfrm>
            <a:prstGeom prst="rect">
              <a:avLst/>
            </a:prstGeom>
            <a:noFill/>
          </p:spPr>
          <p:txBody>
            <a:bodyPr wrap="square" rtlCol="0">
              <a:spAutoFit/>
            </a:bodyPr>
            <a:lstStyle/>
            <a:p>
              <a:r>
                <a:rPr lang="en-AU" sz="2000" dirty="0"/>
                <a:t>2000</a:t>
              </a:r>
            </a:p>
          </p:txBody>
        </p:sp>
        <p:sp>
          <p:nvSpPr>
            <p:cNvPr id="108" name="TextBox 107"/>
            <p:cNvSpPr txBox="1"/>
            <p:nvPr/>
          </p:nvSpPr>
          <p:spPr>
            <a:xfrm>
              <a:off x="8143029" y="1457030"/>
              <a:ext cx="917274" cy="400110"/>
            </a:xfrm>
            <a:prstGeom prst="rect">
              <a:avLst/>
            </a:prstGeom>
            <a:noFill/>
          </p:spPr>
          <p:txBody>
            <a:bodyPr wrap="square" rtlCol="0">
              <a:spAutoFit/>
            </a:bodyPr>
            <a:lstStyle/>
            <a:p>
              <a:r>
                <a:rPr lang="en-AU" sz="2000" dirty="0"/>
                <a:t>Future</a:t>
              </a:r>
            </a:p>
          </p:txBody>
        </p:sp>
        <p:cxnSp>
          <p:nvCxnSpPr>
            <p:cNvPr id="109" name="Straight Connector 108"/>
            <p:cNvCxnSpPr/>
            <p:nvPr/>
          </p:nvCxnSpPr>
          <p:spPr>
            <a:xfrm>
              <a:off x="7650122" y="1424762"/>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732382" y="1424288"/>
              <a:ext cx="0" cy="654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rot="16200000">
              <a:off x="6284329" y="739838"/>
              <a:ext cx="1640954" cy="461665"/>
            </a:xfrm>
            <a:prstGeom prst="rect">
              <a:avLst/>
            </a:prstGeom>
            <a:noFill/>
          </p:spPr>
          <p:txBody>
            <a:bodyPr wrap="square" rtlCol="0">
              <a:spAutoFit/>
            </a:bodyPr>
            <a:lstStyle/>
            <a:p>
              <a:r>
                <a:rPr lang="en-AU" sz="2400" dirty="0"/>
                <a:t>Biodiversity</a:t>
              </a:r>
            </a:p>
          </p:txBody>
        </p:sp>
        <p:sp>
          <p:nvSpPr>
            <p:cNvPr id="113" name="Freeform 112"/>
            <p:cNvSpPr/>
            <p:nvPr/>
          </p:nvSpPr>
          <p:spPr>
            <a:xfrm>
              <a:off x="7451810" y="583081"/>
              <a:ext cx="322708" cy="384339"/>
            </a:xfrm>
            <a:custGeom>
              <a:avLst/>
              <a:gdLst>
                <a:gd name="connsiteX0" fmla="*/ 0 w 1365813"/>
                <a:gd name="connsiteY0" fmla="*/ 0 h 787079"/>
                <a:gd name="connsiteX1" fmla="*/ 370390 w 1365813"/>
                <a:gd name="connsiteY1" fmla="*/ 277793 h 787079"/>
                <a:gd name="connsiteX2" fmla="*/ 775504 w 1365813"/>
                <a:gd name="connsiteY2" fmla="*/ 544010 h 787079"/>
                <a:gd name="connsiteX3" fmla="*/ 1365813 w 1365813"/>
                <a:gd name="connsiteY3" fmla="*/ 787079 h 787079"/>
              </a:gdLst>
              <a:ahLst/>
              <a:cxnLst>
                <a:cxn ang="0">
                  <a:pos x="connsiteX0" y="connsiteY0"/>
                </a:cxn>
                <a:cxn ang="0">
                  <a:pos x="connsiteX1" y="connsiteY1"/>
                </a:cxn>
                <a:cxn ang="0">
                  <a:pos x="connsiteX2" y="connsiteY2"/>
                </a:cxn>
                <a:cxn ang="0">
                  <a:pos x="connsiteX3" y="connsiteY3"/>
                </a:cxn>
              </a:cxnLst>
              <a:rect l="l" t="t" r="r" b="b"/>
              <a:pathLst>
                <a:path w="1365813" h="787079">
                  <a:moveTo>
                    <a:pt x="0" y="0"/>
                  </a:moveTo>
                  <a:cubicBezTo>
                    <a:pt x="120569" y="93562"/>
                    <a:pt x="241139" y="187125"/>
                    <a:pt x="370390" y="277793"/>
                  </a:cubicBezTo>
                  <a:cubicBezTo>
                    <a:pt x="499641" y="368461"/>
                    <a:pt x="609600" y="459129"/>
                    <a:pt x="775504" y="544010"/>
                  </a:cubicBezTo>
                  <a:cubicBezTo>
                    <a:pt x="941408" y="628891"/>
                    <a:pt x="1153610" y="707985"/>
                    <a:pt x="1365813" y="787079"/>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Rectangle 117"/>
            <p:cNvSpPr/>
            <p:nvPr/>
          </p:nvSpPr>
          <p:spPr>
            <a:xfrm>
              <a:off x="6926392"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Rectangle 118"/>
            <p:cNvSpPr/>
            <p:nvPr/>
          </p:nvSpPr>
          <p:spPr>
            <a:xfrm>
              <a:off x="4643482"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Rectangle 123"/>
            <p:cNvSpPr/>
            <p:nvPr/>
          </p:nvSpPr>
          <p:spPr>
            <a:xfrm>
              <a:off x="4783064" y="576577"/>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p:cNvSpPr/>
            <p:nvPr/>
          </p:nvSpPr>
          <p:spPr>
            <a:xfrm>
              <a:off x="172764" y="570160"/>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Rectangle 116"/>
            <p:cNvSpPr/>
            <p:nvPr/>
          </p:nvSpPr>
          <p:spPr>
            <a:xfrm>
              <a:off x="60629"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0" name="Picture 159"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343" y="740358"/>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http://phylopic.org/assets/images/submissions/c07ce7b7-5fb5-484f-83a0-567bb0795e18.thumb.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9482" y="705955"/>
              <a:ext cx="316898" cy="31689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118" y="1336197"/>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378" y="680357"/>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4920" y="1141328"/>
              <a:ext cx="324155" cy="32415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271" y="1339777"/>
              <a:ext cx="428599" cy="428599"/>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descr="http://phylopic.org/assets/images/submissions/b9d5547b-773c-46c8-841a-0846ff7f09ab.thumb.png"/>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724" y="550186"/>
              <a:ext cx="428599" cy="428599"/>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2360571" y="108495"/>
              <a:ext cx="2133914" cy="191203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TextBox 120"/>
            <p:cNvSpPr txBox="1"/>
            <p:nvPr/>
          </p:nvSpPr>
          <p:spPr>
            <a:xfrm>
              <a:off x="2333871" y="107022"/>
              <a:ext cx="2180020" cy="430887"/>
            </a:xfrm>
            <a:prstGeom prst="rect">
              <a:avLst/>
            </a:prstGeom>
            <a:noFill/>
          </p:spPr>
          <p:txBody>
            <a:bodyPr wrap="none" rtlCol="0">
              <a:spAutoFit/>
            </a:bodyPr>
            <a:lstStyle/>
            <a:p>
              <a:pPr algn="ctr"/>
              <a:r>
                <a:rPr lang="en-AU" sz="2200" dirty="0"/>
                <a:t>Statistical models</a:t>
              </a:r>
            </a:p>
          </p:txBody>
        </p:sp>
        <p:sp>
          <p:nvSpPr>
            <p:cNvPr id="123" name="Rectangle 122"/>
            <p:cNvSpPr/>
            <p:nvPr/>
          </p:nvSpPr>
          <p:spPr>
            <a:xfrm>
              <a:off x="2460787" y="576577"/>
              <a:ext cx="1909644" cy="13466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7" name="Oval 166"/>
            <p:cNvSpPr/>
            <p:nvPr/>
          </p:nvSpPr>
          <p:spPr>
            <a:xfrm>
              <a:off x="2522903" y="720420"/>
              <a:ext cx="908385" cy="703865"/>
            </a:xfrm>
            <a:prstGeom prst="ellipse">
              <a:avLst/>
            </a:prstGeom>
            <a:solidFill>
              <a:srgbClr val="2280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8" name="Oval 167"/>
            <p:cNvSpPr/>
            <p:nvPr/>
          </p:nvSpPr>
          <p:spPr>
            <a:xfrm>
              <a:off x="3774171" y="678864"/>
              <a:ext cx="501192" cy="552122"/>
            </a:xfrm>
            <a:prstGeom prst="ellipse">
              <a:avLst/>
            </a:prstGeom>
            <a:solidFill>
              <a:srgbClr val="6F8E3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9" name="Flowchart: Manual Operation 242"/>
            <p:cNvSpPr/>
            <p:nvPr/>
          </p:nvSpPr>
          <p:spPr>
            <a:xfrm rot="10800000">
              <a:off x="2600904" y="720418"/>
              <a:ext cx="1095262" cy="111146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066 w 10000"/>
                <a:gd name="connsiteY3" fmla="*/ 10000 h 10000"/>
                <a:gd name="connsiteX4" fmla="*/ 0 w 10000"/>
                <a:gd name="connsiteY4" fmla="*/ 0 h 10000"/>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401"/>
                <a:gd name="connsiteX1" fmla="*/ 10000 w 10000"/>
                <a:gd name="connsiteY1" fmla="*/ 0 h 10401"/>
                <a:gd name="connsiteX2" fmla="*/ 5771 w 10000"/>
                <a:gd name="connsiteY2" fmla="*/ 10401 h 10401"/>
                <a:gd name="connsiteX3" fmla="*/ 4066 w 10000"/>
                <a:gd name="connsiteY3" fmla="*/ 10000 h 10401"/>
                <a:gd name="connsiteX4" fmla="*/ 0 w 10000"/>
                <a:gd name="connsiteY4" fmla="*/ 0 h 1040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 name="connsiteX0" fmla="*/ 0 w 10000"/>
                <a:gd name="connsiteY0" fmla="*/ 0 h 10561"/>
                <a:gd name="connsiteX1" fmla="*/ 10000 w 10000"/>
                <a:gd name="connsiteY1" fmla="*/ 0 h 10561"/>
                <a:gd name="connsiteX2" fmla="*/ 5771 w 10000"/>
                <a:gd name="connsiteY2" fmla="*/ 10401 h 10561"/>
                <a:gd name="connsiteX3" fmla="*/ 4066 w 10000"/>
                <a:gd name="connsiteY3" fmla="*/ 10561 h 10561"/>
                <a:gd name="connsiteX4" fmla="*/ 0 w 10000"/>
                <a:gd name="connsiteY4" fmla="*/ 0 h 10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61">
                  <a:moveTo>
                    <a:pt x="0" y="0"/>
                  </a:moveTo>
                  <a:lnTo>
                    <a:pt x="10000" y="0"/>
                  </a:lnTo>
                  <a:cubicBezTo>
                    <a:pt x="8590" y="3467"/>
                    <a:pt x="6121" y="1726"/>
                    <a:pt x="5771" y="10401"/>
                  </a:cubicBezTo>
                  <a:lnTo>
                    <a:pt x="4066" y="10561"/>
                  </a:lnTo>
                  <a:cubicBezTo>
                    <a:pt x="3989" y="1593"/>
                    <a:pt x="1355" y="3520"/>
                    <a:pt x="0" y="0"/>
                  </a:cubicBezTo>
                  <a:close/>
                </a:path>
              </a:pathLst>
            </a:custGeom>
            <a:solidFill>
              <a:srgbClr val="C3651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49" name="Straight Arrow Connector 248"/>
            <p:cNvCxnSpPr>
              <a:stCxn id="261" idx="3"/>
              <a:endCxn id="265" idx="1"/>
            </p:cNvCxnSpPr>
            <p:nvPr/>
          </p:nvCxnSpPr>
          <p:spPr>
            <a:xfrm>
              <a:off x="1608263" y="2697257"/>
              <a:ext cx="771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65" idx="3"/>
              <a:endCxn id="258" idx="1"/>
            </p:cNvCxnSpPr>
            <p:nvPr/>
          </p:nvCxnSpPr>
          <p:spPr>
            <a:xfrm>
              <a:off x="4545406" y="2697257"/>
              <a:ext cx="8028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58" idx="3"/>
              <a:endCxn id="255" idx="1"/>
            </p:cNvCxnSpPr>
            <p:nvPr/>
          </p:nvCxnSpPr>
          <p:spPr>
            <a:xfrm>
              <a:off x="6252686" y="2697257"/>
              <a:ext cx="878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7130965" y="2404869"/>
              <a:ext cx="1724768" cy="584775"/>
            </a:xfrm>
            <a:prstGeom prst="rect">
              <a:avLst/>
            </a:prstGeom>
            <a:noFill/>
          </p:spPr>
          <p:txBody>
            <a:bodyPr wrap="none" rtlCol="0">
              <a:spAutoFit/>
            </a:bodyPr>
            <a:lstStyle/>
            <a:p>
              <a:r>
                <a:rPr lang="en-AU" sz="3200" dirty="0"/>
                <a:t>Outcome</a:t>
              </a:r>
            </a:p>
          </p:txBody>
        </p:sp>
        <p:sp>
          <p:nvSpPr>
            <p:cNvPr id="258" name="TextBox 257"/>
            <p:cNvSpPr txBox="1"/>
            <p:nvPr/>
          </p:nvSpPr>
          <p:spPr>
            <a:xfrm>
              <a:off x="5290759" y="2404869"/>
              <a:ext cx="925253" cy="584775"/>
            </a:xfrm>
            <a:prstGeom prst="rect">
              <a:avLst/>
            </a:prstGeom>
            <a:noFill/>
          </p:spPr>
          <p:txBody>
            <a:bodyPr wrap="none" rtlCol="0">
              <a:spAutoFit/>
            </a:bodyPr>
            <a:lstStyle/>
            <a:p>
              <a:r>
                <a:rPr lang="en-AU" sz="3200" b="1" u="sng" dirty="0">
                  <a:solidFill>
                    <a:srgbClr val="00B050"/>
                  </a:solidFill>
                </a:rPr>
                <a:t>Plan</a:t>
              </a:r>
            </a:p>
          </p:txBody>
        </p:sp>
        <p:sp>
          <p:nvSpPr>
            <p:cNvPr id="261" name="TextBox 260"/>
            <p:cNvSpPr txBox="1"/>
            <p:nvPr/>
          </p:nvSpPr>
          <p:spPr>
            <a:xfrm>
              <a:off x="646910" y="2404869"/>
              <a:ext cx="961353" cy="584775"/>
            </a:xfrm>
            <a:prstGeom prst="rect">
              <a:avLst/>
            </a:prstGeom>
            <a:noFill/>
          </p:spPr>
          <p:txBody>
            <a:bodyPr wrap="none" rtlCol="0">
              <a:spAutoFit/>
            </a:bodyPr>
            <a:lstStyle/>
            <a:p>
              <a:r>
                <a:rPr lang="en-AU" sz="3200" dirty="0"/>
                <a:t>Data</a:t>
              </a:r>
            </a:p>
          </p:txBody>
        </p:sp>
        <p:sp>
          <p:nvSpPr>
            <p:cNvPr id="265" name="TextBox 264"/>
            <p:cNvSpPr txBox="1"/>
            <p:nvPr/>
          </p:nvSpPr>
          <p:spPr>
            <a:xfrm>
              <a:off x="2379813" y="2404869"/>
              <a:ext cx="2165593" cy="584775"/>
            </a:xfrm>
            <a:prstGeom prst="rect">
              <a:avLst/>
            </a:prstGeom>
            <a:noFill/>
          </p:spPr>
          <p:txBody>
            <a:bodyPr wrap="none" rtlCol="0">
              <a:spAutoFit/>
            </a:bodyPr>
            <a:lstStyle/>
            <a:p>
              <a:r>
                <a:rPr lang="en-AU" sz="3200" dirty="0"/>
                <a:t>Information</a:t>
              </a:r>
            </a:p>
          </p:txBody>
        </p:sp>
        <p:grpSp>
          <p:nvGrpSpPr>
            <p:cNvPr id="86" name="Group 85"/>
            <p:cNvGrpSpPr/>
            <p:nvPr/>
          </p:nvGrpSpPr>
          <p:grpSpPr>
            <a:xfrm>
              <a:off x="4907905" y="667958"/>
              <a:ext cx="1659962" cy="1163929"/>
              <a:chOff x="4907905" y="667958"/>
              <a:chExt cx="1659962" cy="1163929"/>
            </a:xfrm>
          </p:grpSpPr>
          <p:sp>
            <p:nvSpPr>
              <p:cNvPr id="87" name="Rectangle 86"/>
              <p:cNvSpPr/>
              <p:nvPr/>
            </p:nvSpPr>
            <p:spPr>
              <a:xfrm>
                <a:off x="4907906"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p:cNvSpPr/>
              <p:nvPr/>
            </p:nvSpPr>
            <p:spPr>
              <a:xfrm>
                <a:off x="5395744"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p:cNvSpPr/>
              <p:nvPr/>
            </p:nvSpPr>
            <p:spPr>
              <a:xfrm>
                <a:off x="6127501"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ectangle 89"/>
              <p:cNvSpPr/>
              <p:nvPr/>
            </p:nvSpPr>
            <p:spPr>
              <a:xfrm>
                <a:off x="5883582"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p:cNvSpPr/>
              <p:nvPr/>
            </p:nvSpPr>
            <p:spPr>
              <a:xfrm>
                <a:off x="5639663"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2" name="Rectangle 91"/>
              <p:cNvSpPr/>
              <p:nvPr/>
            </p:nvSpPr>
            <p:spPr>
              <a:xfrm>
                <a:off x="5151825" y="667958"/>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93" name="Rectangle 92"/>
              <p:cNvSpPr/>
              <p:nvPr/>
            </p:nvSpPr>
            <p:spPr>
              <a:xfrm>
                <a:off x="6371421" y="667958"/>
                <a:ext cx="196446" cy="196446"/>
              </a:xfrm>
              <a:prstGeom prst="rect">
                <a:avLst/>
              </a:prstGeom>
              <a:pattFill prst="lgCheck">
                <a:fgClr>
                  <a:srgbClr val="00B050"/>
                </a:fgClr>
                <a:bgClr>
                  <a:schemeClr val="tx1">
                    <a:lumMod val="50000"/>
                  </a:schemeClr>
                </a:bgClr>
              </a:patt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p:cNvSpPr/>
              <p:nvPr/>
            </p:nvSpPr>
            <p:spPr>
              <a:xfrm>
                <a:off x="4907906"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p:cNvSpPr/>
              <p:nvPr/>
            </p:nvSpPr>
            <p:spPr>
              <a:xfrm>
                <a:off x="5395744" y="909829"/>
                <a:ext cx="196446" cy="196446"/>
              </a:xfrm>
              <a:prstGeom prst="rect">
                <a:avLst/>
              </a:prstGeom>
              <a:pattFill prst="lgCheck">
                <a:fgClr>
                  <a:srgbClr val="00B050"/>
                </a:fgClr>
                <a:bgClr>
                  <a:schemeClr val="tx1">
                    <a:lumMod val="50000"/>
                  </a:schemeClr>
                </a:bgClr>
              </a:patt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p:cNvSpPr/>
              <p:nvPr/>
            </p:nvSpPr>
            <p:spPr>
              <a:xfrm>
                <a:off x="6127501"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p:cNvSpPr/>
              <p:nvPr/>
            </p:nvSpPr>
            <p:spPr>
              <a:xfrm>
                <a:off x="5883582"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p:cNvSpPr/>
              <p:nvPr/>
            </p:nvSpPr>
            <p:spPr>
              <a:xfrm>
                <a:off x="5639663" y="909829"/>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p:cNvSpPr/>
              <p:nvPr/>
            </p:nvSpPr>
            <p:spPr>
              <a:xfrm>
                <a:off x="5151825" y="909829"/>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00" name="Rectangle 99"/>
              <p:cNvSpPr/>
              <p:nvPr/>
            </p:nvSpPr>
            <p:spPr>
              <a:xfrm>
                <a:off x="6371421" y="909829"/>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p:cNvSpPr/>
              <p:nvPr/>
            </p:nvSpPr>
            <p:spPr>
              <a:xfrm>
                <a:off x="4907906"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p:cNvSpPr/>
              <p:nvPr/>
            </p:nvSpPr>
            <p:spPr>
              <a:xfrm>
                <a:off x="5395744" y="1151700"/>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p:cNvSpPr/>
              <p:nvPr/>
            </p:nvSpPr>
            <p:spPr>
              <a:xfrm>
                <a:off x="612750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p:cNvSpPr/>
              <p:nvPr/>
            </p:nvSpPr>
            <p:spPr>
              <a:xfrm>
                <a:off x="5883582"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0" name="Rectangle 169"/>
              <p:cNvSpPr/>
              <p:nvPr/>
            </p:nvSpPr>
            <p:spPr>
              <a:xfrm>
                <a:off x="5639663"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1" name="Rectangle 170"/>
              <p:cNvSpPr/>
              <p:nvPr/>
            </p:nvSpPr>
            <p:spPr>
              <a:xfrm>
                <a:off x="5151825" y="1151700"/>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2" name="Rectangle 171"/>
              <p:cNvSpPr/>
              <p:nvPr/>
            </p:nvSpPr>
            <p:spPr>
              <a:xfrm>
                <a:off x="6371421" y="1151700"/>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73" name="Rectangle 172"/>
              <p:cNvSpPr/>
              <p:nvPr/>
            </p:nvSpPr>
            <p:spPr>
              <a:xfrm>
                <a:off x="4907905"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4" name="Rectangle 173"/>
              <p:cNvSpPr/>
              <p:nvPr/>
            </p:nvSpPr>
            <p:spPr>
              <a:xfrm>
                <a:off x="5395744" y="1635441"/>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5" name="Rectangle 174"/>
              <p:cNvSpPr/>
              <p:nvPr/>
            </p:nvSpPr>
            <p:spPr>
              <a:xfrm>
                <a:off x="612750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solidFill>
                    <a:srgbClr val="00B050"/>
                  </a:solidFill>
                </a:endParaRPr>
              </a:p>
            </p:txBody>
          </p:sp>
          <p:sp>
            <p:nvSpPr>
              <p:cNvPr id="176" name="Rectangle 175"/>
              <p:cNvSpPr/>
              <p:nvPr/>
            </p:nvSpPr>
            <p:spPr>
              <a:xfrm>
                <a:off x="5883582"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7" name="Rectangle 176"/>
              <p:cNvSpPr/>
              <p:nvPr/>
            </p:nvSpPr>
            <p:spPr>
              <a:xfrm>
                <a:off x="5639663"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8" name="Rectangle 177"/>
              <p:cNvSpPr/>
              <p:nvPr/>
            </p:nvSpPr>
            <p:spPr>
              <a:xfrm>
                <a:off x="5151825" y="1635441"/>
                <a:ext cx="196446" cy="196446"/>
              </a:xfrm>
              <a:prstGeom prst="rect">
                <a:avLst/>
              </a:prstGeom>
              <a:solidFill>
                <a:schemeClr val="tx1">
                  <a:lumMod val="50000"/>
                </a:schemeClr>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p>
            </p:txBody>
          </p:sp>
          <p:sp>
            <p:nvSpPr>
              <p:cNvPr id="179" name="Rectangle 178"/>
              <p:cNvSpPr/>
              <p:nvPr/>
            </p:nvSpPr>
            <p:spPr>
              <a:xfrm>
                <a:off x="6371421" y="163544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u="sng">
                  <a:solidFill>
                    <a:srgbClr val="00B050"/>
                  </a:solidFill>
                </a:endParaRPr>
              </a:p>
            </p:txBody>
          </p:sp>
          <p:sp>
            <p:nvSpPr>
              <p:cNvPr id="180" name="Rectangle 179"/>
              <p:cNvSpPr/>
              <p:nvPr/>
            </p:nvSpPr>
            <p:spPr>
              <a:xfrm>
                <a:off x="490790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1" name="Rectangle 180"/>
              <p:cNvSpPr/>
              <p:nvPr/>
            </p:nvSpPr>
            <p:spPr>
              <a:xfrm>
                <a:off x="612750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82" name="Rectangle 181"/>
              <p:cNvSpPr/>
              <p:nvPr/>
            </p:nvSpPr>
            <p:spPr>
              <a:xfrm>
                <a:off x="5883582"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3" name="Rectangle 182"/>
              <p:cNvSpPr/>
              <p:nvPr/>
            </p:nvSpPr>
            <p:spPr>
              <a:xfrm>
                <a:off x="5639663"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4" name="Rectangle 183"/>
              <p:cNvSpPr/>
              <p:nvPr/>
            </p:nvSpPr>
            <p:spPr>
              <a:xfrm>
                <a:off x="5151825"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Rectangle 184"/>
              <p:cNvSpPr/>
              <p:nvPr/>
            </p:nvSpPr>
            <p:spPr>
              <a:xfrm>
                <a:off x="6371421" y="1393571"/>
                <a:ext cx="196446" cy="196446"/>
              </a:xfrm>
              <a:prstGeom prst="rect">
                <a:avLst/>
              </a:prstGeom>
              <a:solidFill>
                <a:schemeClr val="tx1"/>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00B050"/>
                  </a:solidFill>
                </a:endParaRPr>
              </a:p>
            </p:txBody>
          </p:sp>
          <p:sp>
            <p:nvSpPr>
              <p:cNvPr id="186" name="Rectangle 185"/>
              <p:cNvSpPr/>
              <p:nvPr/>
            </p:nvSpPr>
            <p:spPr>
              <a:xfrm>
                <a:off x="5395744" y="1393571"/>
                <a:ext cx="196446" cy="196446"/>
              </a:xfrm>
              <a:prstGeom prst="rect">
                <a:avLst/>
              </a:prstGeom>
              <a:solidFill>
                <a:srgbClr val="00B050"/>
              </a:solidFill>
              <a:ln w="952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1" name="Freeform 80"/>
            <p:cNvSpPr/>
            <p:nvPr/>
          </p:nvSpPr>
          <p:spPr>
            <a:xfrm>
              <a:off x="7756047" y="853033"/>
              <a:ext cx="1000022" cy="118098"/>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Freeform 81"/>
            <p:cNvSpPr/>
            <p:nvPr/>
          </p:nvSpPr>
          <p:spPr>
            <a:xfrm>
              <a:off x="7777942" y="678864"/>
              <a:ext cx="954440" cy="285681"/>
            </a:xfrm>
            <a:custGeom>
              <a:avLst/>
              <a:gdLst>
                <a:gd name="connsiteX0" fmla="*/ 0 w 3692324"/>
                <a:gd name="connsiteY0" fmla="*/ 1064871 h 1064871"/>
                <a:gd name="connsiteX1" fmla="*/ 1620456 w 3692324"/>
                <a:gd name="connsiteY1" fmla="*/ 729205 h 1064871"/>
                <a:gd name="connsiteX2" fmla="*/ 2384385 w 3692324"/>
                <a:gd name="connsiteY2" fmla="*/ 300942 h 1064871"/>
                <a:gd name="connsiteX3" fmla="*/ 3692324 w 3692324"/>
                <a:gd name="connsiteY3" fmla="*/ 0 h 1064871"/>
              </a:gdLst>
              <a:ahLst/>
              <a:cxnLst>
                <a:cxn ang="0">
                  <a:pos x="connsiteX0" y="connsiteY0"/>
                </a:cxn>
                <a:cxn ang="0">
                  <a:pos x="connsiteX1" y="connsiteY1"/>
                </a:cxn>
                <a:cxn ang="0">
                  <a:pos x="connsiteX2" y="connsiteY2"/>
                </a:cxn>
                <a:cxn ang="0">
                  <a:pos x="connsiteX3" y="connsiteY3"/>
                </a:cxn>
              </a:cxnLst>
              <a:rect l="l" t="t" r="r" b="b"/>
              <a:pathLst>
                <a:path w="3692324" h="1064871">
                  <a:moveTo>
                    <a:pt x="0" y="1064871"/>
                  </a:moveTo>
                  <a:cubicBezTo>
                    <a:pt x="611529" y="960698"/>
                    <a:pt x="1223059" y="856526"/>
                    <a:pt x="1620456" y="729205"/>
                  </a:cubicBezTo>
                  <a:cubicBezTo>
                    <a:pt x="2017853" y="601884"/>
                    <a:pt x="2039074" y="422476"/>
                    <a:pt x="2384385" y="300942"/>
                  </a:cubicBezTo>
                  <a:cubicBezTo>
                    <a:pt x="2729696" y="179408"/>
                    <a:pt x="3211010" y="89704"/>
                    <a:pt x="36923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Box 82"/>
            <p:cNvSpPr txBox="1"/>
            <p:nvPr/>
          </p:nvSpPr>
          <p:spPr>
            <a:xfrm>
              <a:off x="4774937" y="107022"/>
              <a:ext cx="1705403" cy="430887"/>
            </a:xfrm>
            <a:prstGeom prst="rect">
              <a:avLst/>
            </a:prstGeom>
            <a:noFill/>
          </p:spPr>
          <p:txBody>
            <a:bodyPr wrap="none" rtlCol="0">
              <a:spAutoFit/>
            </a:bodyPr>
            <a:lstStyle/>
            <a:p>
              <a:pPr algn="ctr"/>
              <a:r>
                <a:rPr lang="en-AU" sz="2200" dirty="0"/>
                <a:t>Priority areas</a:t>
              </a:r>
            </a:p>
          </p:txBody>
        </p:sp>
        <p:cxnSp>
          <p:nvCxnSpPr>
            <p:cNvPr id="114" name="Straight Connector 113"/>
            <p:cNvCxnSpPr/>
            <p:nvPr/>
          </p:nvCxnSpPr>
          <p:spPr>
            <a:xfrm>
              <a:off x="7773008" y="517057"/>
              <a:ext cx="0" cy="907229"/>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82164" y="92154"/>
              <a:ext cx="1690849" cy="430887"/>
            </a:xfrm>
            <a:prstGeom prst="rect">
              <a:avLst/>
            </a:prstGeom>
            <a:noFill/>
          </p:spPr>
          <p:txBody>
            <a:bodyPr wrap="none" rtlCol="0">
              <a:spAutoFit/>
            </a:bodyPr>
            <a:lstStyle/>
            <a:p>
              <a:pPr algn="ctr"/>
              <a:r>
                <a:rPr lang="en-AU" sz="2200" dirty="0"/>
                <a:t>Observations</a:t>
              </a:r>
            </a:p>
          </p:txBody>
        </p:sp>
      </p:grpSp>
      <p:sp>
        <p:nvSpPr>
          <p:cNvPr id="3" name="TextBox 2">
            <a:extLst>
              <a:ext uri="{FF2B5EF4-FFF2-40B4-BE49-F238E27FC236}">
                <a16:creationId xmlns:a16="http://schemas.microsoft.com/office/drawing/2014/main" id="{08A18770-DFD6-9DB0-BF7E-8E7E54314BE0}"/>
              </a:ext>
            </a:extLst>
          </p:cNvPr>
          <p:cNvSpPr txBox="1"/>
          <p:nvPr/>
        </p:nvSpPr>
        <p:spPr>
          <a:xfrm>
            <a:off x="2172359" y="4535310"/>
            <a:ext cx="3009525" cy="523220"/>
          </a:xfrm>
          <a:prstGeom prst="rect">
            <a:avLst/>
          </a:prstGeom>
          <a:noFill/>
        </p:spPr>
        <p:txBody>
          <a:bodyPr wrap="square" rtlCol="0">
            <a:spAutoFit/>
          </a:bodyPr>
          <a:lstStyle/>
          <a:p>
            <a:r>
              <a:rPr lang="en-AU" sz="2800" i="1" dirty="0"/>
              <a:t>Prioritization</a:t>
            </a:r>
          </a:p>
        </p:txBody>
      </p:sp>
      <p:cxnSp>
        <p:nvCxnSpPr>
          <p:cNvPr id="4" name="Straight Arrow Connector 3">
            <a:extLst>
              <a:ext uri="{FF2B5EF4-FFF2-40B4-BE49-F238E27FC236}">
                <a16:creationId xmlns:a16="http://schemas.microsoft.com/office/drawing/2014/main" id="{313DD03C-8B23-E8BC-74E8-BE148C2511CB}"/>
              </a:ext>
            </a:extLst>
          </p:cNvPr>
          <p:cNvCxnSpPr>
            <a:cxnSpLocks/>
          </p:cNvCxnSpPr>
          <p:nvPr/>
        </p:nvCxnSpPr>
        <p:spPr>
          <a:xfrm flipV="1">
            <a:off x="4225636" y="3867462"/>
            <a:ext cx="1012011" cy="9764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18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1F4-7DFB-4CD9-A9C5-1F8B8A002BBD}"/>
              </a:ext>
            </a:extLst>
          </p:cNvPr>
          <p:cNvSpPr>
            <a:spLocks noGrp="1"/>
          </p:cNvSpPr>
          <p:nvPr>
            <p:ph type="title"/>
          </p:nvPr>
        </p:nvSpPr>
        <p:spPr/>
        <p:txBody>
          <a:bodyPr>
            <a:noAutofit/>
          </a:bodyPr>
          <a:lstStyle/>
          <a:p>
            <a:r>
              <a:rPr lang="en-AU" sz="3600" dirty="0">
                <a:latin typeface="Arial" panose="020B0604020202020204" pitchFamily="34" charset="0"/>
                <a:cs typeface="Arial" panose="020B0604020202020204" pitchFamily="34" charset="0"/>
              </a:rPr>
              <a:t>Systematic conservation planning</a:t>
            </a:r>
          </a:p>
        </p:txBody>
      </p:sp>
      <p:sp>
        <p:nvSpPr>
          <p:cNvPr id="3" name="Content Placeholder 2">
            <a:extLst>
              <a:ext uri="{FF2B5EF4-FFF2-40B4-BE49-F238E27FC236}">
                <a16:creationId xmlns:a16="http://schemas.microsoft.com/office/drawing/2014/main" id="{C31FDCD0-C622-48E1-9B48-9D334B11330E}"/>
              </a:ext>
            </a:extLst>
          </p:cNvPr>
          <p:cNvSpPr>
            <a:spLocks noGrp="1"/>
          </p:cNvSpPr>
          <p:nvPr>
            <p:ph idx="1"/>
          </p:nvPr>
        </p:nvSpPr>
        <p:spPr/>
        <p:txBody>
          <a:bodyPr>
            <a:normAutofit/>
          </a:bodyPr>
          <a:lstStyle/>
          <a:p>
            <a:pPr marL="0" indent="0" algn="ctr">
              <a:buNone/>
            </a:pPr>
            <a:r>
              <a:rPr lang="en-AU" sz="3600" b="0" i="0" dirty="0">
                <a:effectLst/>
                <a:latin typeface="+mj-lt"/>
              </a:rPr>
              <a:t>“Systematic conservation planning aims to provide a </a:t>
            </a:r>
            <a:r>
              <a:rPr lang="en-AU" sz="3600" b="0" i="0" u="sng" dirty="0">
                <a:effectLst/>
                <a:latin typeface="+mj-lt"/>
              </a:rPr>
              <a:t>rigorous</a:t>
            </a:r>
            <a:r>
              <a:rPr lang="en-AU" sz="3600" b="0" i="0" dirty="0">
                <a:effectLst/>
                <a:latin typeface="+mj-lt"/>
              </a:rPr>
              <a:t>, </a:t>
            </a:r>
            <a:r>
              <a:rPr lang="en-AU" sz="3600" b="0" i="0" u="sng" dirty="0">
                <a:effectLst/>
                <a:latin typeface="+mj-lt"/>
              </a:rPr>
              <a:t>repeatable</a:t>
            </a:r>
            <a:r>
              <a:rPr lang="en-AU" sz="3600" b="0" i="0" dirty="0">
                <a:effectLst/>
                <a:latin typeface="+mj-lt"/>
              </a:rPr>
              <a:t>, and </a:t>
            </a:r>
            <a:r>
              <a:rPr lang="en-AU" sz="3600" b="0" i="0" u="sng" dirty="0">
                <a:effectLst/>
                <a:latin typeface="+mj-lt"/>
              </a:rPr>
              <a:t>structured approach </a:t>
            </a:r>
            <a:r>
              <a:rPr lang="en-AU" sz="3600" b="0" i="0" dirty="0">
                <a:effectLst/>
                <a:latin typeface="+mj-lt"/>
              </a:rPr>
              <a:t>for designing new protected areas that </a:t>
            </a:r>
            <a:r>
              <a:rPr lang="en-AU" sz="3600" b="0" i="0" u="sng" dirty="0">
                <a:effectLst/>
                <a:latin typeface="+mj-lt"/>
              </a:rPr>
              <a:t>efficiently</a:t>
            </a:r>
            <a:r>
              <a:rPr lang="en-AU" sz="3600" b="0" i="0" dirty="0">
                <a:effectLst/>
                <a:latin typeface="+mj-lt"/>
              </a:rPr>
              <a:t> meet </a:t>
            </a:r>
            <a:r>
              <a:rPr lang="en-AU" sz="3600" b="0" i="0" u="sng" dirty="0">
                <a:effectLst/>
                <a:latin typeface="+mj-lt"/>
              </a:rPr>
              <a:t>conservation objectives</a:t>
            </a:r>
            <a:r>
              <a:rPr lang="en-AU" sz="3600" b="0" i="0" dirty="0">
                <a:effectLst/>
                <a:latin typeface="+mj-lt"/>
              </a:rPr>
              <a:t>”</a:t>
            </a:r>
            <a:endParaRPr lang="en-AU" sz="3600" dirty="0">
              <a:latin typeface="+mj-lt"/>
            </a:endParaRPr>
          </a:p>
        </p:txBody>
      </p:sp>
      <p:sp>
        <p:nvSpPr>
          <p:cNvPr id="4" name="TextBox 3">
            <a:extLst>
              <a:ext uri="{FF2B5EF4-FFF2-40B4-BE49-F238E27FC236}">
                <a16:creationId xmlns:a16="http://schemas.microsoft.com/office/drawing/2014/main" id="{15D1148F-D019-443D-A838-6D5F743EFA10}"/>
              </a:ext>
            </a:extLst>
          </p:cNvPr>
          <p:cNvSpPr txBox="1"/>
          <p:nvPr/>
        </p:nvSpPr>
        <p:spPr>
          <a:xfrm>
            <a:off x="4054839" y="4774168"/>
            <a:ext cx="5089161" cy="369332"/>
          </a:xfrm>
          <a:prstGeom prst="rect">
            <a:avLst/>
          </a:prstGeom>
          <a:noFill/>
        </p:spPr>
        <p:txBody>
          <a:bodyPr wrap="square" rtlCol="0">
            <a:spAutoFit/>
          </a:bodyPr>
          <a:lstStyle/>
          <a:p>
            <a:r>
              <a:rPr lang="en-AU" dirty="0"/>
              <a:t>Schuster et al. (2020) </a:t>
            </a:r>
            <a:r>
              <a:rPr lang="en-AU" dirty="0" err="1"/>
              <a:t>PeerJ</a:t>
            </a:r>
            <a:r>
              <a:rPr lang="en-AU" dirty="0"/>
              <a:t>, DOI:10.7717/peerj.9258</a:t>
            </a:r>
          </a:p>
        </p:txBody>
      </p:sp>
    </p:spTree>
    <p:extLst>
      <p:ext uri="{BB962C8B-B14F-4D97-AF65-F5344CB8AC3E}">
        <p14:creationId xmlns:p14="http://schemas.microsoft.com/office/powerpoint/2010/main" val="3932705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584" y="72843"/>
            <a:ext cx="8229600" cy="857250"/>
          </a:xfrm>
        </p:spPr>
        <p:txBody>
          <a:bodyPr>
            <a:normAutofit/>
          </a:bodyPr>
          <a:lstStyle/>
          <a:p>
            <a:r>
              <a:rPr lang="en-AU" b="1" dirty="0"/>
              <a:t>Reserve selection</a:t>
            </a:r>
          </a:p>
        </p:txBody>
      </p:sp>
      <p:sp>
        <p:nvSpPr>
          <p:cNvPr id="4" name="TextBox 3"/>
          <p:cNvSpPr txBox="1"/>
          <p:nvPr/>
        </p:nvSpPr>
        <p:spPr>
          <a:xfrm>
            <a:off x="389262" y="910429"/>
            <a:ext cx="3036929" cy="646331"/>
          </a:xfrm>
          <a:prstGeom prst="rect">
            <a:avLst/>
          </a:prstGeom>
          <a:noFill/>
        </p:spPr>
        <p:txBody>
          <a:bodyPr wrap="square" rtlCol="0">
            <a:spAutoFit/>
          </a:bodyPr>
          <a:lstStyle/>
          <a:p>
            <a:r>
              <a:rPr lang="en-US" sz="3600" dirty="0"/>
              <a:t>Planning units</a:t>
            </a:r>
          </a:p>
        </p:txBody>
      </p:sp>
      <p:grpSp>
        <p:nvGrpSpPr>
          <p:cNvPr id="46" name="Group 45"/>
          <p:cNvGrpSpPr/>
          <p:nvPr/>
        </p:nvGrpSpPr>
        <p:grpSpPr>
          <a:xfrm>
            <a:off x="4155780" y="1206104"/>
            <a:ext cx="4426168" cy="3535846"/>
            <a:chOff x="4209306" y="1245600"/>
            <a:chExt cx="4380294" cy="3499200"/>
          </a:xfrm>
        </p:grpSpPr>
        <p:sp>
          <p:nvSpPr>
            <p:cNvPr id="47" name="Rectangle 46"/>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p:cNvSpPr/>
            <p:nvPr/>
          </p:nvSpPr>
          <p:spPr>
            <a:xfrm>
              <a:off x="6257784" y="3791251"/>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p:cNvSpPr/>
            <p:nvPr/>
          </p:nvSpPr>
          <p:spPr>
            <a:xfrm>
              <a:off x="6595012" y="299520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p:cNvSpPr/>
            <p:nvPr/>
          </p:nvSpPr>
          <p:spPr>
            <a:xfrm>
              <a:off x="7625944"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45" name="Straight Arrow Connector 44"/>
          <p:cNvCxnSpPr/>
          <p:nvPr/>
        </p:nvCxnSpPr>
        <p:spPr>
          <a:xfrm>
            <a:off x="3251536" y="1281401"/>
            <a:ext cx="1651976" cy="668783"/>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88069" y="1692279"/>
            <a:ext cx="322035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Discrete places for conservation management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Each planning unit is managed separately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Commonly include land parcels, islands, spatial grid cells</a:t>
            </a:r>
          </a:p>
        </p:txBody>
      </p:sp>
    </p:spTree>
    <p:extLst>
      <p:ext uri="{BB962C8B-B14F-4D97-AF65-F5344CB8AC3E}">
        <p14:creationId xmlns:p14="http://schemas.microsoft.com/office/powerpoint/2010/main" val="109903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7159</TotalTime>
  <Words>2158</Words>
  <Application>Microsoft Office PowerPoint</Application>
  <PresentationFormat>On-screen Show (16:9)</PresentationFormat>
  <Paragraphs>321</Paragraphs>
  <Slides>45</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45</vt:i4>
      </vt:variant>
    </vt:vector>
  </HeadingPairs>
  <TitlesOfParts>
    <vt:vector size="56" baseType="lpstr">
      <vt:lpstr>-apple-system</vt:lpstr>
      <vt:lpstr>Arial</vt:lpstr>
      <vt:lpstr>Calibri</vt:lpstr>
      <vt:lpstr>ElsevierGulliver</vt:lpstr>
      <vt:lpstr>Symbol</vt:lpstr>
      <vt:lpstr>Times New Roman</vt:lpstr>
      <vt:lpstr>Wingdings</vt:lpstr>
      <vt:lpstr>Office Theme</vt:lpstr>
      <vt:lpstr>1_Office Theme</vt:lpstr>
      <vt:lpstr>4_Office Theme</vt:lpstr>
      <vt:lpstr>2_Office Theme</vt:lpstr>
      <vt:lpstr>PowerPoint Presentation</vt:lpstr>
      <vt:lpstr>PowerPoint Presentation</vt:lpstr>
      <vt:lpstr>PowerPoint Presentation</vt:lpstr>
      <vt:lpstr>Global drivers of biodiversity loss</vt:lpstr>
      <vt:lpstr>Protected areas</vt:lpstr>
      <vt:lpstr>PowerPoint Presentation</vt:lpstr>
      <vt:lpstr>PowerPoint Presentation</vt:lpstr>
      <vt:lpstr>Systematic conservation planning</vt:lpstr>
      <vt:lpstr>Reserve selection</vt:lpstr>
      <vt:lpstr>Reserve selection</vt:lpstr>
      <vt:lpstr>Reserve selection</vt:lpstr>
      <vt:lpstr>CARE-C Principles</vt:lpstr>
      <vt:lpstr>CARE-C Principles</vt:lpstr>
      <vt:lpstr>PowerPoint Presentation</vt:lpstr>
      <vt:lpstr>CARE-C Principles</vt:lpstr>
      <vt:lpstr>PowerPoint Presentation</vt:lpstr>
      <vt:lpstr>Representation targets</vt:lpstr>
      <vt:lpstr>Representation targets</vt:lpstr>
      <vt:lpstr>Representation targets</vt:lpstr>
      <vt:lpstr>CARE-C Principles</vt:lpstr>
      <vt:lpstr>PowerPoint Presentation</vt:lpstr>
      <vt:lpstr>CARE-C Principles</vt:lpstr>
      <vt:lpstr>Accounting for efficiency</vt:lpstr>
      <vt:lpstr>CARE-C Principles</vt:lpstr>
      <vt:lpstr>Accounting for connectivity</vt:lpstr>
      <vt:lpstr>Principle complementarity</vt:lpstr>
      <vt:lpstr>But does all this stuff actually matter?  </vt:lpstr>
      <vt:lpstr>Systematic conservation planning has helped create protected areas</vt:lpstr>
      <vt:lpstr>Why not have experts  pick priority areas?</vt:lpstr>
      <vt:lpstr>Framing conservation as a  decision science problem</vt:lpstr>
      <vt:lpstr>Framing conservation as a  decision science problem</vt:lpstr>
      <vt:lpstr>PowerPoint Presentation</vt:lpstr>
      <vt:lpstr>Reserve selection as optimization</vt:lpstr>
      <vt:lpstr>PowerPoint Presentation</vt:lpstr>
      <vt:lpstr>But where do we start?</vt:lpstr>
      <vt:lpstr>But what are the top priorities?</vt:lpstr>
      <vt:lpstr>But what are the top priorities?</vt:lpstr>
      <vt:lpstr>But what are the top priorities?</vt:lpstr>
      <vt:lpstr>But what are the top priorities?</vt:lpstr>
      <vt:lpstr>But what are the top priorities?</vt:lpstr>
      <vt:lpstr>But what are the top priorities?</vt:lpstr>
      <vt:lpstr>Decision support tools</vt:lpstr>
      <vt:lpstr>PowerPoint Presentation</vt:lpstr>
      <vt:lpstr>Thanks for listening!</vt:lpstr>
      <vt:lpstr>How to find a paper by DOI?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subject/>
  <dc:creator>Jeff Hanson Local Admin</dc:creator>
  <dc:description/>
  <cp:lastModifiedBy>Zoe Stone</cp:lastModifiedBy>
  <cp:revision>2092</cp:revision>
  <dcterms:created xsi:type="dcterms:W3CDTF">2006-08-16T00:00:00Z</dcterms:created>
  <dcterms:modified xsi:type="dcterms:W3CDTF">2023-09-10T09:21:44Z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68</vt:i4>
  </property>
</Properties>
</file>